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2"/>
    <p:sldId id="258" r:id="rId3"/>
    <p:sldId id="260" r:id="rId4"/>
    <p:sldId id="321" r:id="rId5"/>
    <p:sldId id="476" r:id="rId6"/>
    <p:sldId id="502" r:id="rId7"/>
    <p:sldId id="503" r:id="rId8"/>
    <p:sldId id="483" r:id="rId9"/>
    <p:sldId id="505" r:id="rId10"/>
    <p:sldId id="504" r:id="rId11"/>
    <p:sldId id="358" r:id="rId12"/>
    <p:sldId id="496" r:id="rId13"/>
    <p:sldId id="507" r:id="rId14"/>
    <p:sldId id="508" r:id="rId15"/>
    <p:sldId id="512" r:id="rId16"/>
    <p:sldId id="509" r:id="rId17"/>
    <p:sldId id="511" r:id="rId18"/>
    <p:sldId id="302" r:id="rId19"/>
  </p:sldIdLst>
  <p:sldSz cx="12192000" cy="6858000"/>
  <p:notesSz cx="6858000" cy="9144000"/>
  <p:defaultText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800" algn="l" defTabSz="913765" rtl="0" eaLnBrk="1" latinLnBrk="0" hangingPunct="1">
      <a:defRPr sz="1900" kern="1200">
        <a:solidFill>
          <a:schemeClr val="tx1"/>
        </a:solidFill>
        <a:latin typeface="+mn-lt"/>
        <a:ea typeface="+mn-ea"/>
        <a:cs typeface="+mn-cs"/>
      </a:defRPr>
    </a:lvl5pPr>
    <a:lvl6pPr marL="2286000" algn="l" defTabSz="913765" rtl="0" eaLnBrk="1" latinLnBrk="0" hangingPunct="1">
      <a:defRPr sz="1900" kern="1200">
        <a:solidFill>
          <a:schemeClr val="tx1"/>
        </a:solidFill>
        <a:latin typeface="+mn-lt"/>
        <a:ea typeface="+mn-ea"/>
        <a:cs typeface="+mn-cs"/>
      </a:defRPr>
    </a:lvl6pPr>
    <a:lvl7pPr marL="2743200" algn="l" defTabSz="913765" rtl="0" eaLnBrk="1" latinLnBrk="0" hangingPunct="1">
      <a:defRPr sz="1900" kern="1200">
        <a:solidFill>
          <a:schemeClr val="tx1"/>
        </a:solidFill>
        <a:latin typeface="+mn-lt"/>
        <a:ea typeface="+mn-ea"/>
        <a:cs typeface="+mn-cs"/>
      </a:defRPr>
    </a:lvl7pPr>
    <a:lvl8pPr marL="3200400" algn="l" defTabSz="913765" rtl="0" eaLnBrk="1" latinLnBrk="0" hangingPunct="1">
      <a:defRPr sz="1900" kern="1200">
        <a:solidFill>
          <a:schemeClr val="tx1"/>
        </a:solidFill>
        <a:latin typeface="+mn-lt"/>
        <a:ea typeface="+mn-ea"/>
        <a:cs typeface="+mn-cs"/>
      </a:defRPr>
    </a:lvl8pPr>
    <a:lvl9pPr marL="3657600" algn="l" defTabSz="913765"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7">
          <p15:clr>
            <a:srgbClr val="A4A3A4"/>
          </p15:clr>
        </p15:guide>
        <p15:guide id="2" pos="399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7EC6"/>
    <a:srgbClr val="2E75B6"/>
    <a:srgbClr val="5B9BD5"/>
    <a:srgbClr val="00B0F0"/>
    <a:srgbClr val="66DAFF"/>
    <a:srgbClr val="5A80C7"/>
    <a:srgbClr val="393A3F"/>
    <a:srgbClr val="66D9AB"/>
    <a:srgbClr val="27BDBA"/>
    <a:srgbClr val="68B5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2" autoAdjust="0"/>
    <p:restoredTop sz="71534" autoAdjust="0"/>
  </p:normalViewPr>
  <p:slideViewPr>
    <p:cSldViewPr snapToGrid="0">
      <p:cViewPr varScale="1">
        <p:scale>
          <a:sx n="83" d="100"/>
          <a:sy n="83" d="100"/>
        </p:scale>
        <p:origin x="1550" y="77"/>
      </p:cViewPr>
      <p:guideLst>
        <p:guide orient="horz" pos="2207"/>
        <p:guide pos="3992"/>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83AA3F-A82B-43BF-B18C-5608A05C57EB}" type="datetimeFigureOut">
              <a:rPr lang="zh-CN" altLang="en-US" smtClean="0"/>
              <a:t>2019/11/21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30F0D-1A5A-4EA2-B28F-0EC912CB6BA5}" type="slidenum">
              <a:rPr lang="zh-CN" altLang="en-US" smtClean="0"/>
              <a:t>‹#›</a:t>
            </a:fld>
            <a:endParaRPr lang="zh-CN" altLang="en-US"/>
          </a:p>
        </p:txBody>
      </p:sp>
    </p:spTree>
    <p:extLst>
      <p:ext uri="{BB962C8B-B14F-4D97-AF65-F5344CB8AC3E}">
        <p14:creationId xmlns:p14="http://schemas.microsoft.com/office/powerpoint/2010/main" val="3068425309"/>
      </p:ext>
    </p:extLst>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3200" algn="l" defTabSz="913765" rtl="0" eaLnBrk="1" latinLnBrk="0" hangingPunct="1">
      <a:defRPr sz="1200" kern="1200">
        <a:solidFill>
          <a:schemeClr val="tx1"/>
        </a:solidFill>
        <a:latin typeface="+mn-lt"/>
        <a:ea typeface="+mn-ea"/>
        <a:cs typeface="+mn-cs"/>
      </a:defRPr>
    </a:lvl7pPr>
    <a:lvl8pPr marL="3200400" algn="l" defTabSz="913765" rtl="0" eaLnBrk="1" latinLnBrk="0" hangingPunct="1">
      <a:defRPr sz="1200" kern="1200">
        <a:solidFill>
          <a:schemeClr val="tx1"/>
        </a:solidFill>
        <a:latin typeface="+mn-lt"/>
        <a:ea typeface="+mn-ea"/>
        <a:cs typeface="+mn-cs"/>
      </a:defRPr>
    </a:lvl8pPr>
    <a:lvl9pPr marL="3657600"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3765"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a:t>
            </a:fld>
            <a:endParaRPr lang="zh-CN" altLang="en-US"/>
          </a:p>
        </p:txBody>
      </p:sp>
    </p:spTree>
    <p:extLst>
      <p:ext uri="{BB962C8B-B14F-4D97-AF65-F5344CB8AC3E}">
        <p14:creationId xmlns:p14="http://schemas.microsoft.com/office/powerpoint/2010/main" val="3029491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10</a:t>
            </a:fld>
            <a:endParaRPr lang="zh-CN" altLang="en-US"/>
          </a:p>
        </p:txBody>
      </p:sp>
    </p:spTree>
    <p:extLst>
      <p:ext uri="{BB962C8B-B14F-4D97-AF65-F5344CB8AC3E}">
        <p14:creationId xmlns:p14="http://schemas.microsoft.com/office/powerpoint/2010/main" val="4047887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11</a:t>
            </a:fld>
            <a:endParaRPr lang="zh-CN" altLang="en-US"/>
          </a:p>
        </p:txBody>
      </p:sp>
    </p:spTree>
    <p:extLst>
      <p:ext uri="{BB962C8B-B14F-4D97-AF65-F5344CB8AC3E}">
        <p14:creationId xmlns:p14="http://schemas.microsoft.com/office/powerpoint/2010/main" val="1771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每个人距离其他人尽可能远，有无限种分配方法，每个颜色是一种。如果每个节点独立选择，不是</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我们不应该纠结于纳什均衡，尽管不是纳什均衡，但一样可能是很好的解决方案</a:t>
            </a:r>
          </a:p>
        </p:txBody>
      </p:sp>
      <p:sp>
        <p:nvSpPr>
          <p:cNvPr id="4" name="灯片编号占位符 3"/>
          <p:cNvSpPr>
            <a:spLocks noGrp="1"/>
          </p:cNvSpPr>
          <p:nvPr>
            <p:ph type="sldNum" sz="quarter" idx="10"/>
          </p:nvPr>
        </p:nvSpPr>
        <p:spPr/>
        <p:txBody>
          <a:bodyPr/>
          <a:lstStyle/>
          <a:p>
            <a:fld id="{CB530F0D-1A5A-4EA2-B28F-0EC912CB6BA5}" type="slidenum">
              <a:rPr lang="zh-CN" altLang="en-US" smtClean="0"/>
              <a:t>12</a:t>
            </a:fld>
            <a:endParaRPr lang="zh-CN" altLang="en-US"/>
          </a:p>
        </p:txBody>
      </p:sp>
    </p:spTree>
    <p:extLst>
      <p:ext uri="{BB962C8B-B14F-4D97-AF65-F5344CB8AC3E}">
        <p14:creationId xmlns:p14="http://schemas.microsoft.com/office/powerpoint/2010/main" val="2511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使用自我对抗策略，超过两人的游戏中也能得到很好的解</a:t>
            </a:r>
          </a:p>
        </p:txBody>
      </p:sp>
      <p:sp>
        <p:nvSpPr>
          <p:cNvPr id="4" name="灯片编号占位符 3"/>
          <p:cNvSpPr>
            <a:spLocks noGrp="1"/>
          </p:cNvSpPr>
          <p:nvPr>
            <p:ph type="sldNum" sz="quarter" idx="10"/>
          </p:nvPr>
        </p:nvSpPr>
        <p:spPr/>
        <p:txBody>
          <a:bodyPr/>
          <a:lstStyle/>
          <a:p>
            <a:fld id="{CB530F0D-1A5A-4EA2-B28F-0EC912CB6BA5}" type="slidenum">
              <a:rPr lang="zh-CN" altLang="en-US" smtClean="0"/>
              <a:t>13</a:t>
            </a:fld>
            <a:endParaRPr lang="zh-CN" altLang="en-US"/>
          </a:p>
        </p:txBody>
      </p:sp>
    </p:spTree>
    <p:extLst>
      <p:ext uri="{BB962C8B-B14F-4D97-AF65-F5344CB8AC3E}">
        <p14:creationId xmlns:p14="http://schemas.microsoft.com/office/powerpoint/2010/main" val="149538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动作抽象降低复杂度</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信息抽象：桌上有</a:t>
            </a:r>
            <a:r>
              <a:rPr lang="en-US" altLang="zh-CN" sz="1200" b="0" i="0" u="none" strike="noStrike" kern="1200" baseline="0" dirty="0" smtClean="0">
                <a:solidFill>
                  <a:schemeClr val="tx1"/>
                </a:solidFill>
                <a:latin typeface="+mn-lt"/>
                <a:ea typeface="+mn-ea"/>
                <a:cs typeface="+mn-cs"/>
              </a:rPr>
              <a:t>A</a:t>
            </a:r>
            <a:r>
              <a:rPr lang="zh-CN" altLang="en-US" sz="1200" b="0" i="0" u="none" strike="noStrike" kern="1200" baseline="0" dirty="0" smtClean="0">
                <a:solidFill>
                  <a:schemeClr val="tx1"/>
                </a:solidFill>
                <a:latin typeface="+mn-lt"/>
                <a:ea typeface="+mn-ea"/>
                <a:cs typeface="+mn-cs"/>
              </a:rPr>
              <a:t>，自己有同花顺</a:t>
            </a:r>
            <a:r>
              <a:rPr lang="en-US" altLang="zh-CN" sz="1200" b="0" i="0" u="none" strike="noStrike" kern="1200" baseline="0" dirty="0" smtClean="0">
                <a:solidFill>
                  <a:schemeClr val="tx1"/>
                </a:solidFill>
                <a:latin typeface="+mn-lt"/>
                <a:ea typeface="+mn-ea"/>
                <a:cs typeface="+mn-cs"/>
              </a:rPr>
              <a:t>10</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11</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A</a:t>
            </a:r>
            <a:r>
              <a:rPr lang="zh-CN" altLang="en-US" sz="1200" b="0" i="0" u="none" strike="noStrike" kern="1200" baseline="0" dirty="0" smtClean="0">
                <a:solidFill>
                  <a:schemeClr val="tx1"/>
                </a:solidFill>
                <a:latin typeface="+mn-lt"/>
                <a:ea typeface="+mn-ea"/>
                <a:cs typeface="+mn-cs"/>
              </a:rPr>
              <a:t>自己肯定赢，或者桌面上没有</a:t>
            </a:r>
            <a:r>
              <a:rPr lang="en-US" altLang="zh-CN" sz="1200" b="0" i="0" u="none" strike="noStrike" kern="1200" baseline="0" dirty="0" smtClean="0">
                <a:solidFill>
                  <a:schemeClr val="tx1"/>
                </a:solidFill>
                <a:latin typeface="+mn-lt"/>
                <a:ea typeface="+mn-ea"/>
                <a:cs typeface="+mn-cs"/>
              </a:rPr>
              <a:t>A</a:t>
            </a:r>
            <a:r>
              <a:rPr lang="zh-CN" altLang="en-US" sz="1200" b="0" i="0" u="none" strike="noStrike" kern="1200" baseline="0" dirty="0" smtClean="0">
                <a:solidFill>
                  <a:schemeClr val="tx1"/>
                </a:solidFill>
                <a:latin typeface="+mn-lt"/>
                <a:ea typeface="+mn-ea"/>
                <a:cs typeface="+mn-cs"/>
              </a:rPr>
              <a:t>，自己</a:t>
            </a:r>
            <a:r>
              <a:rPr lang="en-US" altLang="zh-CN" sz="1200" b="0" i="0" u="none" strike="noStrike" kern="1200" baseline="0" dirty="0" smtClean="0">
                <a:solidFill>
                  <a:schemeClr val="tx1"/>
                </a:solidFill>
                <a:latin typeface="+mn-lt"/>
                <a:ea typeface="+mn-ea"/>
                <a:cs typeface="+mn-cs"/>
              </a:rPr>
              <a:t>9</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10</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11</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K</a:t>
            </a:r>
            <a:r>
              <a:rPr lang="zh-CN" altLang="en-US" sz="1200" b="0" i="0" u="none" strike="noStrike" kern="1200" baseline="0" dirty="0" smtClean="0">
                <a:solidFill>
                  <a:schemeClr val="tx1"/>
                </a:solidFill>
                <a:latin typeface="+mn-lt"/>
                <a:ea typeface="+mn-ea"/>
                <a:cs typeface="+mn-cs"/>
              </a:rPr>
              <a:t>也一样赢</a:t>
            </a:r>
          </a:p>
        </p:txBody>
      </p:sp>
      <p:sp>
        <p:nvSpPr>
          <p:cNvPr id="4" name="灯片编号占位符 3"/>
          <p:cNvSpPr>
            <a:spLocks noGrp="1"/>
          </p:cNvSpPr>
          <p:nvPr>
            <p:ph type="sldNum" sz="quarter" idx="10"/>
          </p:nvPr>
        </p:nvSpPr>
        <p:spPr/>
        <p:txBody>
          <a:bodyPr/>
          <a:lstStyle/>
          <a:p>
            <a:fld id="{CB530F0D-1A5A-4EA2-B28F-0EC912CB6BA5}" type="slidenum">
              <a:rPr lang="zh-CN" altLang="en-US" smtClean="0"/>
              <a:t>14</a:t>
            </a:fld>
            <a:endParaRPr lang="zh-CN" altLang="en-US"/>
          </a:p>
        </p:txBody>
      </p:sp>
    </p:spTree>
    <p:extLst>
      <p:ext uri="{BB962C8B-B14F-4D97-AF65-F5344CB8AC3E}">
        <p14:creationId xmlns:p14="http://schemas.microsoft.com/office/powerpoint/2010/main" val="1335303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由于无限制德州扑克的规模和复杂性，整个游戏的纳什均衡策略必然是粗略的，所以文章</a:t>
            </a:r>
            <a:r>
              <a:rPr lang="zh-CN" altLang="en-US" sz="1200" b="0" i="0" u="none" strike="noStrike" kern="1200" baseline="0" dirty="0" smtClean="0">
                <a:solidFill>
                  <a:schemeClr val="tx1"/>
                </a:solidFill>
                <a:latin typeface="+mn-lt"/>
                <a:ea typeface="+mn-ea"/>
                <a:cs typeface="+mn-cs"/>
              </a:rPr>
              <a:t>预先选计算该策略也只训练一轮，</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这样游戏规模比较小，训练结果</a:t>
            </a:r>
            <a:r>
              <a:rPr lang="zh-CN" altLang="en-US" sz="1200" b="0" i="0" u="none" strike="noStrike" kern="1200" baseline="0" dirty="0" smtClean="0">
                <a:solidFill>
                  <a:schemeClr val="tx1"/>
                </a:solidFill>
                <a:latin typeface="+mn-lt"/>
                <a:ea typeface="+mn-ea"/>
                <a:cs typeface="+mn-cs"/>
              </a:rPr>
              <a:t>更好</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同时，在游戏第一轮使用该策略，后面的策略实时计算得出，</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有一个问题，扑克游戏种，玩家知道的信息是不完整的，如上图，左边是纳什均衡状态，两个玩家概率</a:t>
            </a:r>
            <a:r>
              <a:rPr lang="en-US" altLang="zh-CN" sz="1200" b="0" i="0" u="none" strike="noStrike" kern="1200" baseline="0" dirty="0" smtClean="0">
                <a:solidFill>
                  <a:schemeClr val="tx1"/>
                </a:solidFill>
                <a:latin typeface="+mn-lt"/>
                <a:ea typeface="+mn-ea"/>
                <a:cs typeface="+mn-cs"/>
              </a:rPr>
              <a:t>0.4</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0.4</a:t>
            </a:r>
            <a:r>
              <a:rPr lang="zh-CN" altLang="en-US" sz="1200" b="0" i="0" u="none" strike="noStrike" kern="1200" baseline="0" dirty="0" smtClean="0">
                <a:solidFill>
                  <a:schemeClr val="tx1"/>
                </a:solidFill>
                <a:latin typeface="+mn-lt"/>
                <a:ea typeface="+mn-ea"/>
                <a:cs typeface="+mn-cs"/>
              </a:rPr>
              <a:t>，</a:t>
            </a:r>
            <a:r>
              <a:rPr lang="en-US" altLang="zh-CN" sz="1200" b="0" i="0" u="none" strike="noStrike" kern="1200" baseline="0" dirty="0" smtClean="0">
                <a:solidFill>
                  <a:schemeClr val="tx1"/>
                </a:solidFill>
                <a:latin typeface="+mn-lt"/>
                <a:ea typeface="+mn-ea"/>
                <a:cs typeface="+mn-cs"/>
              </a:rPr>
              <a:t>0.2</a:t>
            </a:r>
            <a:r>
              <a:rPr lang="zh-CN" altLang="en-US" sz="1200" b="0" i="0" u="none" strike="noStrike" kern="1200" baseline="0" dirty="0" smtClean="0">
                <a:solidFill>
                  <a:schemeClr val="tx1"/>
                </a:solidFill>
                <a:latin typeface="+mn-lt"/>
                <a:ea typeface="+mn-ea"/>
                <a:cs typeface="+mn-cs"/>
              </a:rPr>
              <a:t>，如果玩家</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猜测玩家</a:t>
            </a:r>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采用纳什均衡策略，</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但对于</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号玩家的期望如右图，玩家怎么决定策略，收益都是</a:t>
            </a:r>
            <a:r>
              <a:rPr lang="en-US" altLang="zh-CN" sz="1200" b="0" i="0" u="none" strike="noStrike" kern="1200" baseline="0" dirty="0" smtClean="0">
                <a:solidFill>
                  <a:schemeClr val="tx1"/>
                </a:solidFill>
                <a:latin typeface="+mn-lt"/>
                <a:ea typeface="+mn-ea"/>
                <a:cs typeface="+mn-cs"/>
              </a:rPr>
              <a:t>0</a:t>
            </a:r>
            <a:r>
              <a:rPr lang="zh-CN" altLang="en-US" sz="1200" b="0" i="0" u="none" strike="noStrike" kern="1200" baseline="0" dirty="0" smtClean="0">
                <a:solidFill>
                  <a:schemeClr val="tx1"/>
                </a:solidFill>
                <a:latin typeface="+mn-lt"/>
                <a:ea typeface="+mn-ea"/>
                <a:cs typeface="+mn-cs"/>
              </a:rPr>
              <a:t>，玩家可能选择全部出</a:t>
            </a:r>
            <a:r>
              <a:rPr lang="en-US" altLang="zh-CN" sz="1200" b="0" i="0" u="none" strike="noStrike" kern="1200" baseline="0" dirty="0" smtClean="0">
                <a:solidFill>
                  <a:schemeClr val="tx1"/>
                </a:solidFill>
                <a:latin typeface="+mn-lt"/>
                <a:ea typeface="+mn-ea"/>
                <a:cs typeface="+mn-cs"/>
              </a:rPr>
              <a:t>rock</a:t>
            </a:r>
            <a:r>
              <a:rPr lang="zh-CN" altLang="en-US" sz="1200" b="0" i="0" u="none" strike="noStrike" kern="1200" baseline="0" dirty="0" smtClean="0">
                <a:solidFill>
                  <a:schemeClr val="tx1"/>
                </a:solidFill>
                <a:latin typeface="+mn-lt"/>
                <a:ea typeface="+mn-ea"/>
                <a:cs typeface="+mn-cs"/>
              </a:rPr>
              <a:t>，那如果玩家</a:t>
            </a:r>
            <a:r>
              <a:rPr lang="en-US" altLang="zh-CN" sz="1200" b="0" i="0" u="none" strike="noStrike" kern="1200" baseline="0" dirty="0" smtClean="0">
                <a:solidFill>
                  <a:schemeClr val="tx1"/>
                </a:solidFill>
                <a:latin typeface="+mn-lt"/>
                <a:ea typeface="+mn-ea"/>
                <a:cs typeface="+mn-cs"/>
              </a:rPr>
              <a:t>2</a:t>
            </a:r>
            <a:r>
              <a:rPr lang="zh-CN" altLang="en-US" sz="1200" b="0" i="0" u="none" strike="noStrike" kern="1200" baseline="0" dirty="0" smtClean="0">
                <a:solidFill>
                  <a:schemeClr val="tx1"/>
                </a:solidFill>
                <a:latin typeface="+mn-lt"/>
                <a:ea typeface="+mn-ea"/>
                <a:cs typeface="+mn-cs"/>
              </a:rPr>
              <a:t>的策略不是纳什均衡策略，而是全出布，玩家</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就必输，这就是信息不足，</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玩家</a:t>
            </a:r>
            <a:r>
              <a:rPr lang="en-US" altLang="zh-CN" sz="1200" b="0" i="0" u="none" strike="noStrike" kern="1200" baseline="0" dirty="0" smtClean="0">
                <a:solidFill>
                  <a:schemeClr val="tx1"/>
                </a:solidFill>
                <a:latin typeface="+mn-lt"/>
                <a:ea typeface="+mn-ea"/>
                <a:cs typeface="+mn-cs"/>
              </a:rPr>
              <a:t>1</a:t>
            </a:r>
            <a:r>
              <a:rPr lang="zh-CN" altLang="en-US" sz="1200" b="0" i="0" u="none" strike="noStrike" kern="1200" baseline="0" dirty="0" smtClean="0">
                <a:solidFill>
                  <a:schemeClr val="tx1"/>
                </a:solidFill>
                <a:latin typeface="+mn-lt"/>
                <a:ea typeface="+mn-ea"/>
                <a:cs typeface="+mn-cs"/>
              </a:rPr>
              <a:t>猜错了，所以不能规定玩家只能有一种策略，文章给</a:t>
            </a:r>
            <a:r>
              <a:rPr lang="en-US" altLang="zh-CN" sz="1200" b="0" i="0" u="none" strike="noStrike" kern="1200" baseline="0" dirty="0" smtClean="0">
                <a:solidFill>
                  <a:schemeClr val="tx1"/>
                </a:solidFill>
                <a:latin typeface="+mn-lt"/>
                <a:ea typeface="+mn-ea"/>
                <a:cs typeface="+mn-cs"/>
              </a:rPr>
              <a:t>4</a:t>
            </a:r>
            <a:r>
              <a:rPr lang="zh-CN" altLang="en-US" sz="1200" b="0" i="0" u="none" strike="noStrike" kern="1200" baseline="0" dirty="0" smtClean="0">
                <a:solidFill>
                  <a:schemeClr val="tx1"/>
                </a:solidFill>
                <a:latin typeface="+mn-lt"/>
                <a:ea typeface="+mn-ea"/>
                <a:cs typeface="+mn-cs"/>
              </a:rPr>
              <a:t>个策略</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假设每个玩家都有</a:t>
            </a:r>
            <a:r>
              <a:rPr lang="en-US" altLang="zh-CN" sz="1200" b="0" i="0" u="none" strike="noStrike" kern="1200" baseline="0" dirty="0" smtClean="0">
                <a:solidFill>
                  <a:schemeClr val="tx1"/>
                </a:solidFill>
                <a:latin typeface="+mn-lt"/>
                <a:ea typeface="+mn-ea"/>
                <a:cs typeface="+mn-cs"/>
              </a:rPr>
              <a:t>4</a:t>
            </a:r>
            <a:r>
              <a:rPr lang="zh-CN" altLang="en-US" sz="1200" b="0" i="0" u="none" strike="noStrike" kern="1200" baseline="0" dirty="0" smtClean="0">
                <a:solidFill>
                  <a:schemeClr val="tx1"/>
                </a:solidFill>
                <a:latin typeface="+mn-lt"/>
                <a:ea typeface="+mn-ea"/>
                <a:cs typeface="+mn-cs"/>
              </a:rPr>
              <a:t>种策略，你在实时计算时要综合考虑对手的</a:t>
            </a:r>
            <a:r>
              <a:rPr lang="en-US" altLang="zh-CN" sz="1200" b="0" i="0" u="none" strike="noStrike" kern="1200" baseline="0" dirty="0" smtClean="0">
                <a:solidFill>
                  <a:schemeClr val="tx1"/>
                </a:solidFill>
                <a:latin typeface="+mn-lt"/>
                <a:ea typeface="+mn-ea"/>
                <a:cs typeface="+mn-cs"/>
              </a:rPr>
              <a:t>4</a:t>
            </a:r>
            <a:r>
              <a:rPr lang="zh-CN" altLang="en-US" sz="1200" b="0" i="0" u="none" strike="noStrike" kern="1200" baseline="0" dirty="0" smtClean="0">
                <a:solidFill>
                  <a:schemeClr val="tx1"/>
                </a:solidFill>
                <a:latin typeface="+mn-lt"/>
                <a:ea typeface="+mn-ea"/>
                <a:cs typeface="+mn-cs"/>
              </a:rPr>
              <a:t>种策略，计算得到自己的对策。</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B530F0D-1A5A-4EA2-B28F-0EC912CB6BA5}" type="slidenum">
              <a:rPr lang="zh-CN" altLang="en-US" smtClean="0"/>
              <a:t>15</a:t>
            </a:fld>
            <a:endParaRPr lang="zh-CN" altLang="en-US"/>
          </a:p>
        </p:txBody>
      </p:sp>
    </p:spTree>
    <p:extLst>
      <p:ext uri="{BB962C8B-B14F-4D97-AF65-F5344CB8AC3E}">
        <p14:creationId xmlns:p14="http://schemas.microsoft.com/office/powerpoint/2010/main" val="270930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由于无限制德州扑克的规模和复杂性，整个游戏的纳什均衡策略必然是粗略的，所以文章</a:t>
            </a:r>
            <a:r>
              <a:rPr lang="zh-CN" altLang="en-US" sz="1200" b="0" i="0" u="none" strike="noStrike" kern="1200" baseline="0" dirty="0" smtClean="0">
                <a:solidFill>
                  <a:schemeClr val="tx1"/>
                </a:solidFill>
                <a:latin typeface="+mn-lt"/>
                <a:ea typeface="+mn-ea"/>
                <a:cs typeface="+mn-cs"/>
              </a:rPr>
              <a:t>预先选计算该策略也只训练一轮，</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这样游戏规模比较小，训练结果更好</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同时，在游戏第一轮使用该策略，后面的策略实时计算得出（从预先设定的</a:t>
            </a:r>
            <a:r>
              <a:rPr lang="en-US" altLang="zh-CN" sz="1200" b="0" i="0" u="none" strike="noStrike" kern="1200" baseline="0" dirty="0" smtClean="0">
                <a:solidFill>
                  <a:schemeClr val="tx1"/>
                </a:solidFill>
                <a:latin typeface="+mn-lt"/>
                <a:ea typeface="+mn-ea"/>
                <a:cs typeface="+mn-cs"/>
              </a:rPr>
              <a:t>4</a:t>
            </a:r>
            <a:r>
              <a:rPr lang="zh-CN" altLang="en-US" sz="1200" b="0" i="0" u="none" strike="noStrike" kern="1200" baseline="0" dirty="0" smtClean="0">
                <a:solidFill>
                  <a:schemeClr val="tx1"/>
                </a:solidFill>
                <a:latin typeface="+mn-lt"/>
                <a:ea typeface="+mn-ea"/>
                <a:cs typeface="+mn-cs"/>
              </a:rPr>
              <a:t>中策略中选择）。</a:t>
            </a:r>
            <a:endParaRPr lang="en-US" altLang="zh-CN" sz="1200" b="0" i="0" u="none" strike="noStrike" kern="1200" baseline="0" dirty="0" smtClean="0">
              <a:solidFill>
                <a:schemeClr val="tx1"/>
              </a:solidFill>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还有一个问题：防止被别人猜到你的牌（比方说，你一旦有好牌，就特别激进，那被人看到你特别激进，就知道你有好牌，直接选择弃牌了）</a:t>
            </a:r>
            <a:endParaRPr lang="en-US" altLang="zh-CN" sz="1200" b="0" i="0" u="none" strike="noStrike" kern="1200" baseline="0" dirty="0" smtClean="0">
              <a:solidFill>
                <a:schemeClr val="tx1"/>
              </a:solidFill>
              <a:latin typeface="+mn-lt"/>
              <a:ea typeface="+mn-ea"/>
              <a:cs typeface="+mn-cs"/>
            </a:endParaRPr>
          </a:p>
          <a:p>
            <a:pPr marL="0" marR="0" lvl="0" indent="0" algn="l" defTabSz="913765"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所以该方法不是根据自己现有的手牌决定自己下一步怎么办，而是会计算整个经过前面几轮后，自己手牌可能是什么，根据所以可能谨慎判断下一步</a:t>
            </a:r>
          </a:p>
          <a:p>
            <a:endParaRPr lang="en-US" altLang="zh-CN"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B530F0D-1A5A-4EA2-B28F-0EC912CB6BA5}" type="slidenum">
              <a:rPr lang="zh-CN" altLang="en-US" smtClean="0"/>
              <a:t>16</a:t>
            </a:fld>
            <a:endParaRPr lang="zh-CN" altLang="en-US"/>
          </a:p>
        </p:txBody>
      </p:sp>
    </p:spTree>
    <p:extLst>
      <p:ext uri="{BB962C8B-B14F-4D97-AF65-F5344CB8AC3E}">
        <p14:creationId xmlns:p14="http://schemas.microsoft.com/office/powerpoint/2010/main" val="3082567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12</a:t>
            </a:r>
            <a:r>
              <a:rPr lang="zh-CN" altLang="en-US" sz="1200" b="0" i="0" u="none" strike="noStrike" kern="1200" baseline="0" dirty="0" smtClean="0">
                <a:solidFill>
                  <a:schemeClr val="tx1"/>
                </a:solidFill>
                <a:latin typeface="+mn-lt"/>
                <a:ea typeface="+mn-ea"/>
                <a:cs typeface="+mn-cs"/>
              </a:rPr>
              <a:t>天</a:t>
            </a:r>
            <a:r>
              <a:rPr lang="en-US" altLang="zh-CN" sz="1200" b="0" i="0" u="none" strike="noStrike" kern="1200" baseline="0" dirty="0" smtClean="0">
                <a:solidFill>
                  <a:schemeClr val="tx1"/>
                </a:solidFill>
                <a:latin typeface="+mn-lt"/>
                <a:ea typeface="+mn-ea"/>
                <a:cs typeface="+mn-cs"/>
              </a:rPr>
              <a:t>10000</a:t>
            </a:r>
            <a:r>
              <a:rPr lang="zh-CN" altLang="en-US" sz="1200" b="0" i="0" u="none" strike="noStrike" kern="1200" baseline="0" dirty="0" smtClean="0">
                <a:solidFill>
                  <a:schemeClr val="tx1"/>
                </a:solidFill>
                <a:latin typeface="+mn-lt"/>
                <a:ea typeface="+mn-ea"/>
                <a:cs typeface="+mn-cs"/>
              </a:rPr>
              <a:t>场游戏</a:t>
            </a:r>
          </a:p>
        </p:txBody>
      </p:sp>
      <p:sp>
        <p:nvSpPr>
          <p:cNvPr id="4" name="灯片编号占位符 3"/>
          <p:cNvSpPr>
            <a:spLocks noGrp="1"/>
          </p:cNvSpPr>
          <p:nvPr>
            <p:ph type="sldNum" sz="quarter" idx="10"/>
          </p:nvPr>
        </p:nvSpPr>
        <p:spPr/>
        <p:txBody>
          <a:bodyPr/>
          <a:lstStyle/>
          <a:p>
            <a:fld id="{CB530F0D-1A5A-4EA2-B28F-0EC912CB6BA5}" type="slidenum">
              <a:rPr lang="zh-CN" altLang="en-US" smtClean="0"/>
              <a:t>17</a:t>
            </a:fld>
            <a:endParaRPr lang="zh-CN" altLang="en-US"/>
          </a:p>
        </p:txBody>
      </p:sp>
    </p:spTree>
    <p:extLst>
      <p:ext uri="{BB962C8B-B14F-4D97-AF65-F5344CB8AC3E}">
        <p14:creationId xmlns:p14="http://schemas.microsoft.com/office/powerpoint/2010/main" val="409307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我的报告到此结束，谢谢各位老师。</a:t>
            </a:r>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18</a:t>
            </a:fld>
            <a:endParaRPr lang="zh-CN" altLang="en-US"/>
          </a:p>
        </p:txBody>
      </p:sp>
    </p:spTree>
    <p:extLst>
      <p:ext uri="{BB962C8B-B14F-4D97-AF65-F5344CB8AC3E}">
        <p14:creationId xmlns:p14="http://schemas.microsoft.com/office/powerpoint/2010/main" val="249384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B530F0D-1A5A-4EA2-B28F-0EC912CB6BA5}" type="slidenum">
              <a:rPr lang="zh-CN" altLang="en-US" smtClean="0"/>
              <a:t>2</a:t>
            </a:fld>
            <a:endParaRPr lang="zh-CN" altLang="en-US"/>
          </a:p>
        </p:txBody>
      </p:sp>
    </p:spTree>
    <p:extLst>
      <p:ext uri="{BB962C8B-B14F-4D97-AF65-F5344CB8AC3E}">
        <p14:creationId xmlns:p14="http://schemas.microsoft.com/office/powerpoint/2010/main" val="102383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研究问题就是创造适用于对抗游戏的一种人工智能，</a:t>
            </a:r>
            <a:r>
              <a:rPr lang="en-US" altLang="zh-CN" dirty="0" smtClean="0"/>
              <a:t>go</a:t>
            </a:r>
            <a:r>
              <a:rPr lang="zh-CN" altLang="en-US" dirty="0" smtClean="0"/>
              <a:t>就是通过自我对抗学习到纳什均衡策略</a:t>
            </a:r>
            <a:endParaRPr lang="en-US" altLang="zh-CN" dirty="0" smtClean="0"/>
          </a:p>
          <a:p>
            <a:r>
              <a:rPr lang="zh-CN" altLang="en-US" dirty="0" smtClean="0"/>
              <a:t>纳什均衡是一种状态，在这种状态下任何人都不能通过改变策略让自己受益</a:t>
            </a:r>
            <a:endParaRPr lang="en-US" altLang="zh-CN" dirty="0" smtClean="0"/>
          </a:p>
          <a:p>
            <a:r>
              <a:rPr lang="zh-CN" altLang="en-US" sz="1200" b="0" i="0" kern="1200" dirty="0" smtClean="0">
                <a:solidFill>
                  <a:schemeClr val="tx1"/>
                </a:solidFill>
                <a:effectLst/>
                <a:latin typeface="+mn-lt"/>
                <a:ea typeface="+mn-ea"/>
                <a:cs typeface="+mn-cs"/>
              </a:rPr>
              <a:t>当你使用这种策略玩游戏，你有一个预期的结果（例如平局），而无论对手怎么变换策略，你都不会比预期结果差（也就是不会输）</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如果对手也是采样纳什均衡策略，平局（也就是最差结果），如果对手有失误（不是纳什均衡策略），你就会赢</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换句话说：纳什均衡可以起到完美的防御作用：它不会尝试学习或利用对手的缺点，而只会在对手犯错时获胜</a:t>
            </a:r>
            <a:endParaRPr lang="en-US" altLang="zh-CN" dirty="0" smtClean="0"/>
          </a:p>
          <a:p>
            <a:r>
              <a:rPr lang="zh-CN" altLang="en-US" dirty="0" smtClean="0"/>
              <a:t>之前都是两人游戏，本文挑战</a:t>
            </a:r>
            <a:r>
              <a:rPr lang="en-US" altLang="zh-CN" dirty="0" smtClean="0"/>
              <a:t>6</a:t>
            </a:r>
            <a:r>
              <a:rPr lang="zh-CN" altLang="en-US" dirty="0" smtClean="0"/>
              <a:t>人德州扑克</a:t>
            </a:r>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3</a:t>
            </a:fld>
            <a:endParaRPr lang="zh-CN" altLang="en-US"/>
          </a:p>
        </p:txBody>
      </p:sp>
    </p:spTree>
    <p:extLst>
      <p:ext uri="{BB962C8B-B14F-4D97-AF65-F5344CB8AC3E}">
        <p14:creationId xmlns:p14="http://schemas.microsoft.com/office/powerpoint/2010/main" val="4218155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4</a:t>
            </a:fld>
            <a:endParaRPr lang="zh-CN" altLang="en-US"/>
          </a:p>
        </p:txBody>
      </p:sp>
    </p:spTree>
    <p:extLst>
      <p:ext uri="{BB962C8B-B14F-4D97-AF65-F5344CB8AC3E}">
        <p14:creationId xmlns:p14="http://schemas.microsoft.com/office/powerpoint/2010/main" val="4138374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纳什均衡是一种状态，在这种状态下任何人都不能通过改变策略让自己受益</a:t>
            </a:r>
            <a:endParaRPr lang="en-US" altLang="zh-CN" dirty="0" smtClean="0"/>
          </a:p>
          <a:p>
            <a:r>
              <a:rPr lang="zh-CN" altLang="en-US" sz="1200" b="0" i="0" kern="1200" dirty="0" smtClean="0">
                <a:solidFill>
                  <a:schemeClr val="tx1"/>
                </a:solidFill>
                <a:effectLst/>
                <a:latin typeface="+mn-lt"/>
                <a:ea typeface="+mn-ea"/>
                <a:cs typeface="+mn-cs"/>
              </a:rPr>
              <a:t>当你使用这种策略玩游戏，你有一个预期的结果（例如平局），而无论对手怎么变换策略，你都不会比预期结果差（也就是不会输）</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如果对手也是采样纳什均衡策略，平局（也就是最差结果），如果对手有失误（不是纳什均衡策略），你就会赢</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换句话说：纳什均衡可以起到完美的防御作用：它不会尝试学习或利用对手的缺点，而只会在对手犯错时获胜</a:t>
            </a:r>
            <a:endParaRPr lang="en-US" altLang="zh-CN" dirty="0" smtClean="0"/>
          </a:p>
          <a:p>
            <a:r>
              <a:rPr lang="zh-CN" altLang="en-US" dirty="0" smtClean="0"/>
              <a:t>之前都是两人游戏，本文挑战</a:t>
            </a:r>
            <a:r>
              <a:rPr lang="en-US" altLang="zh-CN" dirty="0" smtClean="0"/>
              <a:t>6</a:t>
            </a:r>
            <a:r>
              <a:rPr lang="zh-CN" altLang="en-US" dirty="0" smtClean="0"/>
              <a:t>人德州扑克</a:t>
            </a:r>
          </a:p>
        </p:txBody>
      </p:sp>
      <p:sp>
        <p:nvSpPr>
          <p:cNvPr id="4" name="灯片编号占位符 3"/>
          <p:cNvSpPr>
            <a:spLocks noGrp="1"/>
          </p:cNvSpPr>
          <p:nvPr>
            <p:ph type="sldNum" sz="quarter" idx="10"/>
          </p:nvPr>
        </p:nvSpPr>
        <p:spPr/>
        <p:txBody>
          <a:bodyPr/>
          <a:lstStyle/>
          <a:p>
            <a:fld id="{CB530F0D-1A5A-4EA2-B28F-0EC912CB6BA5}" type="slidenum">
              <a:rPr lang="zh-CN" altLang="en-US" smtClean="0"/>
              <a:t>5</a:t>
            </a:fld>
            <a:endParaRPr lang="zh-CN" altLang="en-US"/>
          </a:p>
        </p:txBody>
      </p:sp>
    </p:spTree>
    <p:extLst>
      <p:ext uri="{BB962C8B-B14F-4D97-AF65-F5344CB8AC3E}">
        <p14:creationId xmlns:p14="http://schemas.microsoft.com/office/powerpoint/2010/main" val="3178741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纳什均衡状态，两人收益都是</a:t>
            </a:r>
            <a:r>
              <a:rPr lang="en-US" altLang="zh-CN" dirty="0" smtClean="0"/>
              <a:t>0</a:t>
            </a:r>
            <a:r>
              <a:rPr lang="zh-CN" altLang="en-US" dirty="0" smtClean="0"/>
              <a:t>。</a:t>
            </a:r>
            <a:r>
              <a:rPr lang="en-US" altLang="zh-CN" dirty="0" smtClean="0"/>
              <a:t>a</a:t>
            </a:r>
            <a:r>
              <a:rPr lang="zh-CN" altLang="en-US" dirty="0" smtClean="0"/>
              <a:t>不变，</a:t>
            </a:r>
            <a:r>
              <a:rPr lang="en-US" altLang="zh-CN" dirty="0" smtClean="0"/>
              <a:t>b</a:t>
            </a:r>
            <a:r>
              <a:rPr lang="zh-CN" altLang="en-US" dirty="0" smtClean="0"/>
              <a:t>怎么变换，都不会增加收益，也就是</a:t>
            </a:r>
            <a:r>
              <a:rPr lang="en-US" altLang="zh-CN" dirty="0" smtClean="0"/>
              <a:t>a</a:t>
            </a:r>
            <a:r>
              <a:rPr lang="zh-CN" altLang="en-US" dirty="0" smtClean="0"/>
              <a:t>的收益也不会低于</a:t>
            </a:r>
            <a:r>
              <a:rPr lang="en-US" altLang="zh-CN" dirty="0" smtClean="0"/>
              <a:t>0</a:t>
            </a:r>
          </a:p>
        </p:txBody>
      </p:sp>
      <p:sp>
        <p:nvSpPr>
          <p:cNvPr id="4" name="灯片编号占位符 3"/>
          <p:cNvSpPr>
            <a:spLocks noGrp="1"/>
          </p:cNvSpPr>
          <p:nvPr>
            <p:ph type="sldNum" sz="quarter" idx="10"/>
          </p:nvPr>
        </p:nvSpPr>
        <p:spPr/>
        <p:txBody>
          <a:bodyPr/>
          <a:lstStyle/>
          <a:p>
            <a:fld id="{CB530F0D-1A5A-4EA2-B28F-0EC912CB6BA5}" type="slidenum">
              <a:rPr lang="zh-CN" altLang="en-US" smtClean="0"/>
              <a:t>6</a:t>
            </a:fld>
            <a:endParaRPr lang="zh-CN" altLang="en-US"/>
          </a:p>
        </p:txBody>
      </p:sp>
    </p:spTree>
    <p:extLst>
      <p:ext uri="{BB962C8B-B14F-4D97-AF65-F5344CB8AC3E}">
        <p14:creationId xmlns:p14="http://schemas.microsoft.com/office/powerpoint/2010/main" val="3235255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反事实意思就是：事实上玩家选择出布，但是我们要思考其他选项是否更好</a:t>
            </a:r>
            <a:endParaRPr lang="en-US" altLang="zh-CN" dirty="0" smtClean="0"/>
          </a:p>
          <a:p>
            <a:r>
              <a:rPr lang="zh-CN" altLang="en-US" dirty="0" smtClean="0"/>
              <a:t>最小化：就是通过很多次更新，达到最小</a:t>
            </a:r>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7</a:t>
            </a:fld>
            <a:endParaRPr lang="zh-CN" altLang="en-US"/>
          </a:p>
        </p:txBody>
      </p:sp>
    </p:spTree>
    <p:extLst>
      <p:ext uri="{BB962C8B-B14F-4D97-AF65-F5344CB8AC3E}">
        <p14:creationId xmlns:p14="http://schemas.microsoft.com/office/powerpoint/2010/main" val="133635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8</a:t>
            </a:fld>
            <a:endParaRPr lang="zh-CN" altLang="en-US"/>
          </a:p>
        </p:txBody>
      </p:sp>
    </p:spTree>
    <p:extLst>
      <p:ext uri="{BB962C8B-B14F-4D97-AF65-F5344CB8AC3E}">
        <p14:creationId xmlns:p14="http://schemas.microsoft.com/office/powerpoint/2010/main" val="22369720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反事实意思就是：事实上玩家选择出布，但是我们要思考其他选项是否更好</a:t>
            </a:r>
            <a:endParaRPr lang="en-US" altLang="zh-CN" dirty="0" smtClean="0"/>
          </a:p>
          <a:p>
            <a:r>
              <a:rPr lang="zh-CN" altLang="en-US" dirty="0" smtClean="0"/>
              <a:t>最小化：就是通过很多次更新，达到最小</a:t>
            </a:r>
            <a:endParaRPr lang="en-US" altLang="zh-CN" dirty="0" smtClean="0"/>
          </a:p>
          <a:p>
            <a:r>
              <a:rPr lang="zh-CN" altLang="en-US" dirty="0" smtClean="0"/>
              <a:t>蒙特卡洛</a:t>
            </a:r>
            <a:r>
              <a:rPr lang="en-US" altLang="zh-CN" dirty="0" err="1" smtClean="0"/>
              <a:t>cfr</a:t>
            </a:r>
            <a:r>
              <a:rPr lang="zh-CN" altLang="en-US" dirty="0" smtClean="0"/>
              <a:t>就是一次只更新一条路</a:t>
            </a:r>
            <a:endParaRPr lang="zh-CN" altLang="en-US" dirty="0"/>
          </a:p>
        </p:txBody>
      </p:sp>
      <p:sp>
        <p:nvSpPr>
          <p:cNvPr id="4" name="灯片编号占位符 3"/>
          <p:cNvSpPr>
            <a:spLocks noGrp="1"/>
          </p:cNvSpPr>
          <p:nvPr>
            <p:ph type="sldNum" sz="quarter" idx="10"/>
          </p:nvPr>
        </p:nvSpPr>
        <p:spPr/>
        <p:txBody>
          <a:bodyPr/>
          <a:lstStyle/>
          <a:p>
            <a:fld id="{CB530F0D-1A5A-4EA2-B28F-0EC912CB6BA5}" type="slidenum">
              <a:rPr lang="zh-CN" altLang="en-US" smtClean="0"/>
              <a:t>9</a:t>
            </a:fld>
            <a:endParaRPr lang="zh-CN" altLang="en-US"/>
          </a:p>
        </p:txBody>
      </p:sp>
    </p:spTree>
    <p:extLst>
      <p:ext uri="{BB962C8B-B14F-4D97-AF65-F5344CB8AC3E}">
        <p14:creationId xmlns:p14="http://schemas.microsoft.com/office/powerpoint/2010/main" val="2659744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914400"/>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9144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914400"/>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530820CF-B880-4189-942D-D702A7CBA730}" type="datetimeFigureOut">
              <a:rPr lang="zh-CN" altLang="en-US" smtClean="0">
                <a:solidFill>
                  <a:prstClr val="black">
                    <a:tint val="75000"/>
                  </a:prstClr>
                </a:solidFill>
              </a:rPr>
              <a:t>2019/11/21</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0C913308-F349-4B6D-A68A-DD1791B4A57B}"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9.emf"/><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18.emf"/><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0.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1502497" y="1753751"/>
            <a:ext cx="8726399" cy="1938990"/>
          </a:xfrm>
          <a:prstGeom prst="rect">
            <a:avLst/>
          </a:prstGeom>
          <a:noFill/>
        </p:spPr>
        <p:txBody>
          <a:bodyPr wrap="square" lIns="91438" tIns="45719" rIns="91438" bIns="45719" rtlCol="0">
            <a:spAutoFit/>
          </a:bodyPr>
          <a:lstStyle/>
          <a:p>
            <a:pPr algn="ctr"/>
            <a:r>
              <a:rPr lang="en-US" altLang="zh-CN" sz="6000" dirty="0">
                <a:ln w="0"/>
                <a:solidFill>
                  <a:schemeClr val="tx2">
                    <a:lumMod val="50000"/>
                  </a:schemeClr>
                </a:solidFill>
                <a:latin typeface="微软雅黑" panose="020B0503020204020204" pitchFamily="34" charset="-122"/>
                <a:ea typeface="微软雅黑" panose="020B0503020204020204" pitchFamily="34" charset="-122"/>
              </a:rPr>
              <a:t>Superhuman AI for multiplayer poker</a:t>
            </a:r>
            <a:endParaRPr lang="zh-CN" altLang="en-US" sz="6000" dirty="0" smtClean="0">
              <a:ln w="0"/>
              <a:solidFill>
                <a:schemeClr val="tx2">
                  <a:lumMod val="50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rot="10800000">
            <a:off x="305249" y="4609465"/>
            <a:ext cx="11559091" cy="1121410"/>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965305" y="4606925"/>
            <a:ext cx="227330" cy="1127760"/>
            <a:chOff x="5420076" y="1110496"/>
            <a:chExt cx="146809" cy="607640"/>
          </a:xfrm>
        </p:grpSpPr>
        <p:sp>
          <p:nvSpPr>
            <p:cNvPr id="4" name="矩形 3"/>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p:cNvSpPr txBox="1"/>
          <p:nvPr/>
        </p:nvSpPr>
        <p:spPr>
          <a:xfrm>
            <a:off x="460375" y="4831715"/>
            <a:ext cx="11440795" cy="705485"/>
          </a:xfrm>
          <a:prstGeom prst="rect">
            <a:avLst/>
          </a:prstGeom>
          <a:noFill/>
        </p:spPr>
        <p:txBody>
          <a:bodyPr wrap="square" lIns="91436" tIns="45718" rIns="91436" bIns="45718" rtlCol="0">
            <a:spAutoFit/>
          </a:bodyPr>
          <a:lstStyle/>
          <a:p>
            <a:r>
              <a:rPr lang="en-US" altLang="zh-CN" sz="4000" dirty="0" smtClean="0">
                <a:solidFill>
                  <a:schemeClr val="bg1"/>
                </a:solidFill>
                <a:latin typeface="微软雅黑" panose="020B0503020204020204" pitchFamily="34" charset="-122"/>
                <a:ea typeface="微软雅黑" panose="020B0503020204020204" pitchFamily="34" charset="-122"/>
              </a:rPr>
              <a:t>University of Science</a:t>
            </a:r>
            <a:r>
              <a:rPr lang="zh-CN" altLang="en-US" sz="4000" dirty="0" smtClean="0">
                <a:solidFill>
                  <a:schemeClr val="bg1"/>
                </a:solidFill>
                <a:latin typeface="微软雅黑" panose="020B0503020204020204" pitchFamily="34" charset="-122"/>
                <a:ea typeface="微软雅黑" panose="020B0503020204020204" pitchFamily="34" charset="-122"/>
              </a:rPr>
              <a:t> </a:t>
            </a:r>
            <a:r>
              <a:rPr lang="en-US" altLang="zh-CN" sz="4000" dirty="0" smtClean="0">
                <a:solidFill>
                  <a:schemeClr val="bg1"/>
                </a:solidFill>
                <a:latin typeface="微软雅黑" panose="020B0503020204020204" pitchFamily="34" charset="-122"/>
                <a:ea typeface="微软雅黑" panose="020B0503020204020204" pitchFamily="34" charset="-122"/>
              </a:rPr>
              <a:t>and Technology of China</a:t>
            </a:r>
            <a:r>
              <a:rPr lang="zh-CN" altLang="en-US" sz="4000" dirty="0" smtClean="0">
                <a:solidFill>
                  <a:schemeClr val="bg1"/>
                </a:solidFill>
                <a:latin typeface="微软雅黑" panose="020B0503020204020204" pitchFamily="34" charset="-122"/>
                <a:ea typeface="微软雅黑" panose="020B0503020204020204" pitchFamily="34" charset="-122"/>
              </a:rPr>
              <a:t> </a:t>
            </a:r>
            <a:endParaRPr lang="zh-CN" altLang="en-US" sz="4000" dirty="0" smtClean="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endParaRPr>
          </a:p>
        </p:txBody>
      </p:sp>
      <p:grpSp>
        <p:nvGrpSpPr>
          <p:cNvPr id="10" name="组合 9"/>
          <p:cNvGrpSpPr/>
          <p:nvPr/>
        </p:nvGrpSpPr>
        <p:grpSpPr>
          <a:xfrm>
            <a:off x="-10160" y="4599940"/>
            <a:ext cx="227330" cy="1127760"/>
            <a:chOff x="5420076" y="1110496"/>
            <a:chExt cx="146809" cy="607640"/>
          </a:xfrm>
        </p:grpSpPr>
        <p:sp>
          <p:nvSpPr>
            <p:cNvPr id="11" name="矩形 10"/>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1921" y="262255"/>
            <a:ext cx="12190714" cy="497205"/>
            <a:chOff x="1921" y="262255"/>
            <a:chExt cx="12190714" cy="497205"/>
          </a:xfrm>
        </p:grpSpPr>
        <p:grpSp>
          <p:nvGrpSpPr>
            <p:cNvPr id="27" name="组合 26"/>
            <p:cNvGrpSpPr/>
            <p:nvPr/>
          </p:nvGrpSpPr>
          <p:grpSpPr>
            <a:xfrm>
              <a:off x="1921" y="265952"/>
              <a:ext cx="688340" cy="492760"/>
              <a:chOff x="4327" y="9165"/>
              <a:chExt cx="1084" cy="776"/>
            </a:xfrm>
          </p:grpSpPr>
          <p:grpSp>
            <p:nvGrpSpPr>
              <p:cNvPr id="44" name="组合 43"/>
              <p:cNvGrpSpPr/>
              <p:nvPr/>
            </p:nvGrpSpPr>
            <p:grpSpPr>
              <a:xfrm>
                <a:off x="4327" y="9174"/>
                <a:ext cx="174" cy="766"/>
                <a:chOff x="5420076" y="1110496"/>
                <a:chExt cx="146809" cy="607640"/>
              </a:xfrm>
            </p:grpSpPr>
            <p:sp>
              <p:nvSpPr>
                <p:cNvPr id="52" name="矩形 51"/>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4639" y="9165"/>
                <a:ext cx="773" cy="776"/>
                <a:chOff x="6627633" y="1382238"/>
                <a:chExt cx="491115" cy="492879"/>
              </a:xfrm>
            </p:grpSpPr>
            <p:sp>
              <p:nvSpPr>
                <p:cNvPr id="46" name="矩形 45"/>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grpSp>
          <p:nvGrpSpPr>
            <p:cNvPr id="28" name="组合 27"/>
            <p:cNvGrpSpPr/>
            <p:nvPr/>
          </p:nvGrpSpPr>
          <p:grpSpPr>
            <a:xfrm>
              <a:off x="778526" y="262255"/>
              <a:ext cx="11414109" cy="497205"/>
              <a:chOff x="509270" y="262255"/>
              <a:chExt cx="11683365" cy="497205"/>
            </a:xfrm>
          </p:grpSpPr>
          <p:sp>
            <p:nvSpPr>
              <p:cNvPr id="29" name="矩形 28"/>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rot="10800000">
                <a:off x="509270" y="262255"/>
                <a:ext cx="10903585" cy="497205"/>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11497945" y="262255"/>
                <a:ext cx="694690" cy="492760"/>
                <a:chOff x="18107" y="413"/>
                <a:chExt cx="1094" cy="776"/>
              </a:xfrm>
            </p:grpSpPr>
            <p:grpSp>
              <p:nvGrpSpPr>
                <p:cNvPr id="32" name="组合 31"/>
                <p:cNvGrpSpPr/>
                <p:nvPr/>
              </p:nvGrpSpPr>
              <p:grpSpPr>
                <a:xfrm>
                  <a:off x="19027" y="422"/>
                  <a:ext cx="174" cy="766"/>
                  <a:chOff x="5420076" y="1110496"/>
                  <a:chExt cx="146809" cy="607640"/>
                </a:xfrm>
              </p:grpSpPr>
              <p:sp>
                <p:nvSpPr>
                  <p:cNvPr id="36" name="矩形 35"/>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18107" y="413"/>
                  <a:ext cx="773" cy="776"/>
                  <a:chOff x="6627633" y="1382238"/>
                  <a:chExt cx="491115" cy="492879"/>
                </a:xfrm>
              </p:grpSpPr>
              <p:sp>
                <p:nvSpPr>
                  <p:cNvPr id="34" name="矩形 33"/>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grpSp>
      </p:grpSp>
      <p:sp>
        <p:nvSpPr>
          <p:cNvPr id="16" name="矩形 15"/>
          <p:cNvSpPr/>
          <p:nvPr/>
        </p:nvSpPr>
        <p:spPr>
          <a:xfrm>
            <a:off x="1448654" y="1602769"/>
            <a:ext cx="9164548" cy="2188195"/>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0365252" y="1479818"/>
            <a:ext cx="484560" cy="382543"/>
            <a:chOff x="4625150" y="6808108"/>
            <a:chExt cx="540316" cy="426561"/>
          </a:xfrm>
          <a:solidFill>
            <a:srgbClr val="4C98CF"/>
          </a:solidFill>
        </p:grpSpPr>
        <p:sp>
          <p:nvSpPr>
            <p:cNvPr id="58" name="Freeform 127"/>
            <p:cNvSpPr/>
            <p:nvPr/>
          </p:nvSpPr>
          <p:spPr bwMode="auto">
            <a:xfrm>
              <a:off x="4625150" y="6808108"/>
              <a:ext cx="540316" cy="352040"/>
            </a:xfrm>
            <a:custGeom>
              <a:avLst/>
              <a:gdLst>
                <a:gd name="T0" fmla="*/ 34 w 233"/>
                <a:gd name="T1" fmla="*/ 77 h 152"/>
                <a:gd name="T2" fmla="*/ 117 w 233"/>
                <a:gd name="T3" fmla="*/ 126 h 152"/>
                <a:gd name="T4" fmla="*/ 214 w 233"/>
                <a:gd name="T5" fmla="*/ 67 h 152"/>
                <a:gd name="T6" fmla="*/ 214 w 233"/>
                <a:gd name="T7" fmla="*/ 67 h 152"/>
                <a:gd name="T8" fmla="*/ 233 w 233"/>
                <a:gd name="T9" fmla="*/ 56 h 152"/>
                <a:gd name="T10" fmla="*/ 116 w 233"/>
                <a:gd name="T11" fmla="*/ 0 h 152"/>
                <a:gd name="T12" fmla="*/ 0 w 233"/>
                <a:gd name="T13" fmla="*/ 56 h 152"/>
                <a:gd name="T14" fmla="*/ 16 w 233"/>
                <a:gd name="T15" fmla="*/ 66 h 152"/>
                <a:gd name="T16" fmla="*/ 16 w 233"/>
                <a:gd name="T17" fmla="*/ 152 h 152"/>
                <a:gd name="T18" fmla="*/ 24 w 233"/>
                <a:gd name="T19" fmla="*/ 152 h 152"/>
                <a:gd name="T20" fmla="*/ 24 w 233"/>
                <a:gd name="T21" fmla="*/ 71 h 152"/>
                <a:gd name="T22" fmla="*/ 34 w 233"/>
                <a:gd name="T23" fmla="*/ 77 h 152"/>
                <a:gd name="T24" fmla="*/ 34 w 233"/>
                <a:gd name="T25"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 h="152">
                  <a:moveTo>
                    <a:pt x="34" y="77"/>
                  </a:moveTo>
                  <a:cubicBezTo>
                    <a:pt x="117" y="126"/>
                    <a:pt x="117" y="126"/>
                    <a:pt x="117" y="126"/>
                  </a:cubicBezTo>
                  <a:cubicBezTo>
                    <a:pt x="214" y="67"/>
                    <a:pt x="214" y="67"/>
                    <a:pt x="214" y="67"/>
                  </a:cubicBezTo>
                  <a:cubicBezTo>
                    <a:pt x="214" y="67"/>
                    <a:pt x="214" y="67"/>
                    <a:pt x="214" y="67"/>
                  </a:cubicBezTo>
                  <a:cubicBezTo>
                    <a:pt x="233" y="56"/>
                    <a:pt x="233" y="56"/>
                    <a:pt x="233" y="56"/>
                  </a:cubicBezTo>
                  <a:cubicBezTo>
                    <a:pt x="116" y="0"/>
                    <a:pt x="116" y="0"/>
                    <a:pt x="116" y="0"/>
                  </a:cubicBezTo>
                  <a:cubicBezTo>
                    <a:pt x="0" y="56"/>
                    <a:pt x="0" y="56"/>
                    <a:pt x="0" y="56"/>
                  </a:cubicBezTo>
                  <a:cubicBezTo>
                    <a:pt x="16" y="66"/>
                    <a:pt x="16" y="66"/>
                    <a:pt x="16" y="66"/>
                  </a:cubicBezTo>
                  <a:cubicBezTo>
                    <a:pt x="16" y="152"/>
                    <a:pt x="16" y="152"/>
                    <a:pt x="16" y="152"/>
                  </a:cubicBezTo>
                  <a:cubicBezTo>
                    <a:pt x="24" y="152"/>
                    <a:pt x="24" y="152"/>
                    <a:pt x="24" y="152"/>
                  </a:cubicBezTo>
                  <a:cubicBezTo>
                    <a:pt x="24" y="71"/>
                    <a:pt x="24" y="71"/>
                    <a:pt x="24" y="71"/>
                  </a:cubicBezTo>
                  <a:cubicBezTo>
                    <a:pt x="34" y="77"/>
                    <a:pt x="34" y="77"/>
                    <a:pt x="34" y="77"/>
                  </a:cubicBezTo>
                  <a:cubicBezTo>
                    <a:pt x="34" y="77"/>
                    <a:pt x="34" y="77"/>
                    <a:pt x="34" y="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75000"/>
                  </a:schemeClr>
                </a:solidFill>
              </a:endParaRPr>
            </a:p>
          </p:txBody>
        </p:sp>
        <p:sp>
          <p:nvSpPr>
            <p:cNvPr id="59" name="Freeform 128"/>
            <p:cNvSpPr/>
            <p:nvPr/>
          </p:nvSpPr>
          <p:spPr bwMode="auto">
            <a:xfrm>
              <a:off x="4736940" y="7025799"/>
              <a:ext cx="314776" cy="208870"/>
            </a:xfrm>
            <a:custGeom>
              <a:avLst/>
              <a:gdLst>
                <a:gd name="T0" fmla="*/ 305 w 321"/>
                <a:gd name="T1" fmla="*/ 12 h 213"/>
                <a:gd name="T2" fmla="*/ 163 w 321"/>
                <a:gd name="T3" fmla="*/ 97 h 213"/>
                <a:gd name="T4" fmla="*/ 21 w 321"/>
                <a:gd name="T5" fmla="*/ 12 h 213"/>
                <a:gd name="T6" fmla="*/ 21 w 321"/>
                <a:gd name="T7" fmla="*/ 12 h 213"/>
                <a:gd name="T8" fmla="*/ 19 w 321"/>
                <a:gd name="T9" fmla="*/ 12 h 213"/>
                <a:gd name="T10" fmla="*/ 0 w 321"/>
                <a:gd name="T11" fmla="*/ 0 h 213"/>
                <a:gd name="T12" fmla="*/ 0 w 321"/>
                <a:gd name="T13" fmla="*/ 213 h 213"/>
                <a:gd name="T14" fmla="*/ 321 w 321"/>
                <a:gd name="T15" fmla="*/ 213 h 213"/>
                <a:gd name="T16" fmla="*/ 321 w 321"/>
                <a:gd name="T17" fmla="*/ 3 h 213"/>
                <a:gd name="T18" fmla="*/ 305 w 321"/>
                <a:gd name="T19" fmla="*/ 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13">
                  <a:moveTo>
                    <a:pt x="305" y="12"/>
                  </a:moveTo>
                  <a:lnTo>
                    <a:pt x="163" y="97"/>
                  </a:lnTo>
                  <a:lnTo>
                    <a:pt x="21" y="12"/>
                  </a:lnTo>
                  <a:lnTo>
                    <a:pt x="21" y="12"/>
                  </a:lnTo>
                  <a:lnTo>
                    <a:pt x="19" y="12"/>
                  </a:lnTo>
                  <a:lnTo>
                    <a:pt x="0" y="0"/>
                  </a:lnTo>
                  <a:lnTo>
                    <a:pt x="0" y="213"/>
                  </a:lnTo>
                  <a:lnTo>
                    <a:pt x="321" y="213"/>
                  </a:lnTo>
                  <a:lnTo>
                    <a:pt x="321" y="3"/>
                  </a:lnTo>
                  <a:lnTo>
                    <a:pt x="305" y="12"/>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AD1C21"/>
                </a:solidFill>
              </a:endParaRPr>
            </a:p>
          </p:txBody>
        </p:sp>
      </p:grpSp>
      <p:grpSp>
        <p:nvGrpSpPr>
          <p:cNvPr id="60" name="组合 59"/>
          <p:cNvGrpSpPr/>
          <p:nvPr/>
        </p:nvGrpSpPr>
        <p:grpSpPr>
          <a:xfrm>
            <a:off x="1213437" y="1486141"/>
            <a:ext cx="484560" cy="382543"/>
            <a:chOff x="4625150" y="6808108"/>
            <a:chExt cx="540316" cy="426561"/>
          </a:xfrm>
          <a:solidFill>
            <a:srgbClr val="4C98CF"/>
          </a:solidFill>
        </p:grpSpPr>
        <p:sp>
          <p:nvSpPr>
            <p:cNvPr id="61" name="Freeform 127"/>
            <p:cNvSpPr/>
            <p:nvPr/>
          </p:nvSpPr>
          <p:spPr bwMode="auto">
            <a:xfrm>
              <a:off x="4625150" y="6808108"/>
              <a:ext cx="540316" cy="352040"/>
            </a:xfrm>
            <a:custGeom>
              <a:avLst/>
              <a:gdLst>
                <a:gd name="T0" fmla="*/ 34 w 233"/>
                <a:gd name="T1" fmla="*/ 77 h 152"/>
                <a:gd name="T2" fmla="*/ 117 w 233"/>
                <a:gd name="T3" fmla="*/ 126 h 152"/>
                <a:gd name="T4" fmla="*/ 214 w 233"/>
                <a:gd name="T5" fmla="*/ 67 h 152"/>
                <a:gd name="T6" fmla="*/ 214 w 233"/>
                <a:gd name="T7" fmla="*/ 67 h 152"/>
                <a:gd name="T8" fmla="*/ 233 w 233"/>
                <a:gd name="T9" fmla="*/ 56 h 152"/>
                <a:gd name="T10" fmla="*/ 116 w 233"/>
                <a:gd name="T11" fmla="*/ 0 h 152"/>
                <a:gd name="T12" fmla="*/ 0 w 233"/>
                <a:gd name="T13" fmla="*/ 56 h 152"/>
                <a:gd name="T14" fmla="*/ 16 w 233"/>
                <a:gd name="T15" fmla="*/ 66 h 152"/>
                <a:gd name="T16" fmla="*/ 16 w 233"/>
                <a:gd name="T17" fmla="*/ 152 h 152"/>
                <a:gd name="T18" fmla="*/ 24 w 233"/>
                <a:gd name="T19" fmla="*/ 152 h 152"/>
                <a:gd name="T20" fmla="*/ 24 w 233"/>
                <a:gd name="T21" fmla="*/ 71 h 152"/>
                <a:gd name="T22" fmla="*/ 34 w 233"/>
                <a:gd name="T23" fmla="*/ 77 h 152"/>
                <a:gd name="T24" fmla="*/ 34 w 233"/>
                <a:gd name="T25"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 h="152">
                  <a:moveTo>
                    <a:pt x="34" y="77"/>
                  </a:moveTo>
                  <a:cubicBezTo>
                    <a:pt x="117" y="126"/>
                    <a:pt x="117" y="126"/>
                    <a:pt x="117" y="126"/>
                  </a:cubicBezTo>
                  <a:cubicBezTo>
                    <a:pt x="214" y="67"/>
                    <a:pt x="214" y="67"/>
                    <a:pt x="214" y="67"/>
                  </a:cubicBezTo>
                  <a:cubicBezTo>
                    <a:pt x="214" y="67"/>
                    <a:pt x="214" y="67"/>
                    <a:pt x="214" y="67"/>
                  </a:cubicBezTo>
                  <a:cubicBezTo>
                    <a:pt x="233" y="56"/>
                    <a:pt x="233" y="56"/>
                    <a:pt x="233" y="56"/>
                  </a:cubicBezTo>
                  <a:cubicBezTo>
                    <a:pt x="116" y="0"/>
                    <a:pt x="116" y="0"/>
                    <a:pt x="116" y="0"/>
                  </a:cubicBezTo>
                  <a:cubicBezTo>
                    <a:pt x="0" y="56"/>
                    <a:pt x="0" y="56"/>
                    <a:pt x="0" y="56"/>
                  </a:cubicBezTo>
                  <a:cubicBezTo>
                    <a:pt x="16" y="66"/>
                    <a:pt x="16" y="66"/>
                    <a:pt x="16" y="66"/>
                  </a:cubicBezTo>
                  <a:cubicBezTo>
                    <a:pt x="16" y="152"/>
                    <a:pt x="16" y="152"/>
                    <a:pt x="16" y="152"/>
                  </a:cubicBezTo>
                  <a:cubicBezTo>
                    <a:pt x="24" y="152"/>
                    <a:pt x="24" y="152"/>
                    <a:pt x="24" y="152"/>
                  </a:cubicBezTo>
                  <a:cubicBezTo>
                    <a:pt x="24" y="71"/>
                    <a:pt x="24" y="71"/>
                    <a:pt x="24" y="71"/>
                  </a:cubicBezTo>
                  <a:cubicBezTo>
                    <a:pt x="34" y="77"/>
                    <a:pt x="34" y="77"/>
                    <a:pt x="34" y="77"/>
                  </a:cubicBezTo>
                  <a:cubicBezTo>
                    <a:pt x="34" y="77"/>
                    <a:pt x="34" y="77"/>
                    <a:pt x="34" y="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75000"/>
                  </a:schemeClr>
                </a:solidFill>
              </a:endParaRPr>
            </a:p>
          </p:txBody>
        </p:sp>
        <p:sp>
          <p:nvSpPr>
            <p:cNvPr id="62" name="Freeform 128"/>
            <p:cNvSpPr/>
            <p:nvPr/>
          </p:nvSpPr>
          <p:spPr bwMode="auto">
            <a:xfrm>
              <a:off x="4736940" y="7025799"/>
              <a:ext cx="314776" cy="208870"/>
            </a:xfrm>
            <a:custGeom>
              <a:avLst/>
              <a:gdLst>
                <a:gd name="T0" fmla="*/ 305 w 321"/>
                <a:gd name="T1" fmla="*/ 12 h 213"/>
                <a:gd name="T2" fmla="*/ 163 w 321"/>
                <a:gd name="T3" fmla="*/ 97 h 213"/>
                <a:gd name="T4" fmla="*/ 21 w 321"/>
                <a:gd name="T5" fmla="*/ 12 h 213"/>
                <a:gd name="T6" fmla="*/ 21 w 321"/>
                <a:gd name="T7" fmla="*/ 12 h 213"/>
                <a:gd name="T8" fmla="*/ 19 w 321"/>
                <a:gd name="T9" fmla="*/ 12 h 213"/>
                <a:gd name="T10" fmla="*/ 0 w 321"/>
                <a:gd name="T11" fmla="*/ 0 h 213"/>
                <a:gd name="T12" fmla="*/ 0 w 321"/>
                <a:gd name="T13" fmla="*/ 213 h 213"/>
                <a:gd name="T14" fmla="*/ 321 w 321"/>
                <a:gd name="T15" fmla="*/ 213 h 213"/>
                <a:gd name="T16" fmla="*/ 321 w 321"/>
                <a:gd name="T17" fmla="*/ 3 h 213"/>
                <a:gd name="T18" fmla="*/ 305 w 321"/>
                <a:gd name="T19" fmla="*/ 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13">
                  <a:moveTo>
                    <a:pt x="305" y="12"/>
                  </a:moveTo>
                  <a:lnTo>
                    <a:pt x="163" y="97"/>
                  </a:lnTo>
                  <a:lnTo>
                    <a:pt x="21" y="12"/>
                  </a:lnTo>
                  <a:lnTo>
                    <a:pt x="21" y="12"/>
                  </a:lnTo>
                  <a:lnTo>
                    <a:pt x="19" y="12"/>
                  </a:lnTo>
                  <a:lnTo>
                    <a:pt x="0" y="0"/>
                  </a:lnTo>
                  <a:lnTo>
                    <a:pt x="0" y="213"/>
                  </a:lnTo>
                  <a:lnTo>
                    <a:pt x="321" y="213"/>
                  </a:lnTo>
                  <a:lnTo>
                    <a:pt x="321" y="3"/>
                  </a:lnTo>
                  <a:lnTo>
                    <a:pt x="305" y="12"/>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AD1C21"/>
                </a:solidFill>
              </a:endParaRPr>
            </a:p>
          </p:txBody>
        </p:sp>
      </p:grpSp>
      <p:sp>
        <p:nvSpPr>
          <p:cNvPr id="18" name="矩形 17"/>
          <p:cNvSpPr/>
          <p:nvPr/>
        </p:nvSpPr>
        <p:spPr>
          <a:xfrm>
            <a:off x="4071619" y="5872269"/>
            <a:ext cx="4026349" cy="677108"/>
          </a:xfrm>
          <a:prstGeom prst="rect">
            <a:avLst/>
          </a:prstGeom>
        </p:spPr>
        <p:txBody>
          <a:bodyPr wrap="square">
            <a:spAutoFit/>
          </a:bodyPr>
          <a:lstStyle/>
          <a:p>
            <a:r>
              <a:rPr lang="en-US" altLang="zh-CN" dirty="0"/>
              <a:t>Science</a:t>
            </a:r>
          </a:p>
          <a:p>
            <a:r>
              <a:rPr lang="en-US" altLang="zh-CN" dirty="0"/>
              <a:t>Vol 365, Issue </a:t>
            </a:r>
            <a:r>
              <a:rPr lang="en-US" altLang="zh-CN" dirty="0" smtClean="0"/>
              <a:t>6456  30 </a:t>
            </a:r>
            <a:r>
              <a:rPr lang="en-US" altLang="zh-CN" dirty="0"/>
              <a:t>August 2019</a:t>
            </a:r>
            <a:endParaRPr lang="zh-CN" altLang="en-US" dirty="0"/>
          </a:p>
        </p:txBody>
      </p:sp>
    </p:spTree>
  </p:cSld>
  <p:clrMapOvr>
    <a:masterClrMapping/>
  </p:clrMapOvr>
  <p:transition spd="slow" advTm="11719">
    <p:comb/>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270" y="262255"/>
            <a:ext cx="12193905" cy="524677"/>
            <a:chOff x="-1270" y="262255"/>
            <a:chExt cx="12193905" cy="524677"/>
          </a:xfrm>
        </p:grpSpPr>
        <p:sp>
          <p:nvSpPr>
            <p:cNvPr id="31" name="矩形 30"/>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rot="10800000">
              <a:off x="509270" y="262255"/>
              <a:ext cx="10903585" cy="497205"/>
            </a:xfrm>
            <a:prstGeom prst="rect">
              <a:avLst/>
            </a:prstGeom>
            <a:gradFill>
              <a:gsLst>
                <a:gs pos="0">
                  <a:schemeClr val="accent1">
                    <a:alpha val="0"/>
                    <a:lumMod val="0"/>
                    <a:lumOff val="100000"/>
                  </a:schemeClr>
                </a:gs>
                <a:gs pos="64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1497945" y="262255"/>
              <a:ext cx="694690" cy="492760"/>
              <a:chOff x="18107" y="413"/>
              <a:chExt cx="1094" cy="776"/>
            </a:xfrm>
          </p:grpSpPr>
          <p:grpSp>
            <p:nvGrpSpPr>
              <p:cNvPr id="55" name="组合 54"/>
              <p:cNvGrpSpPr/>
              <p:nvPr/>
            </p:nvGrpSpPr>
            <p:grpSpPr>
              <a:xfrm>
                <a:off x="19027" y="422"/>
                <a:ext cx="174" cy="766"/>
                <a:chOff x="5420076" y="1110496"/>
                <a:chExt cx="146809" cy="607640"/>
              </a:xfrm>
            </p:grpSpPr>
            <p:sp>
              <p:nvSpPr>
                <p:cNvPr id="59" name="矩形 58"/>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18107" y="413"/>
                <a:ext cx="773" cy="776"/>
                <a:chOff x="6627633" y="1382238"/>
                <a:chExt cx="491115" cy="492879"/>
              </a:xfrm>
            </p:grpSpPr>
            <p:sp>
              <p:nvSpPr>
                <p:cNvPr id="57" name="矩形 56"/>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0" name="文本框 49"/>
            <p:cNvSpPr txBox="1"/>
            <p:nvPr/>
          </p:nvSpPr>
          <p:spPr>
            <a:xfrm>
              <a:off x="509270" y="267970"/>
              <a:ext cx="1415772" cy="461665"/>
            </a:xfrm>
            <a:prstGeom prst="rect">
              <a:avLst/>
            </a:prstGeom>
            <a:noFill/>
          </p:spPr>
          <p:txBody>
            <a:bodyPr wrap="none" rtlCol="0" anchor="t">
              <a:spAutoFit/>
            </a:bodyPr>
            <a:lstStyle/>
            <a:p>
              <a:r>
                <a:rPr lang="zh-CN" altLang="en-US" sz="2400" dirty="0">
                  <a:solidFill>
                    <a:schemeClr val="tx2">
                      <a:lumMod val="50000"/>
                    </a:schemeClr>
                  </a:solidFill>
                  <a:latin typeface="微软雅黑" panose="020B0503020204020204" pitchFamily="34" charset="-122"/>
                  <a:ea typeface="微软雅黑" panose="020B0503020204020204" pitchFamily="34" charset="-122"/>
                  <a:sym typeface="+mn-ea"/>
                </a:rPr>
                <a:t>背景知识</a:t>
              </a:r>
              <a:endPar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nvGrpSpPr>
            <p:cNvPr id="51" name="组合 50"/>
            <p:cNvGrpSpPr/>
            <p:nvPr/>
          </p:nvGrpSpPr>
          <p:grpSpPr>
            <a:xfrm>
              <a:off x="-1270" y="263525"/>
              <a:ext cx="490855" cy="523407"/>
              <a:chOff x="9916" y="358"/>
              <a:chExt cx="773" cy="888"/>
            </a:xfrm>
          </p:grpSpPr>
          <p:sp>
            <p:nvSpPr>
              <p:cNvPr id="52" name="矩形 5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3" name="文本框 52"/>
              <p:cNvSpPr txBox="1"/>
              <p:nvPr/>
            </p:nvSpPr>
            <p:spPr>
              <a:xfrm>
                <a:off x="10019" y="358"/>
                <a:ext cx="475" cy="888"/>
              </a:xfrm>
              <a:prstGeom prst="rect">
                <a:avLst/>
              </a:prstGeom>
              <a:noFill/>
            </p:spPr>
            <p:txBody>
              <a:bodyPr wrap="square" rtlCol="0">
                <a:spAutoFit/>
              </a:bodyPr>
              <a:lstStyle/>
              <a:p>
                <a:r>
                  <a:rPr lang="en-US" altLang="zh-CN" sz="2800" b="1" dirty="0" smtClean="0">
                    <a:solidFill>
                      <a:schemeClr val="bg1"/>
                    </a:solidFill>
                  </a:rPr>
                  <a:t>2</a:t>
                </a:r>
              </a:p>
            </p:txBody>
          </p:sp>
        </p:grpSp>
      </p:grpSp>
      <p:sp>
        <p:nvSpPr>
          <p:cNvPr id="69" name="矩形 68"/>
          <p:cNvSpPr/>
          <p:nvPr/>
        </p:nvSpPr>
        <p:spPr>
          <a:xfrm>
            <a:off x="482879" y="1068916"/>
            <a:ext cx="11400715" cy="5277807"/>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custDataLst>
              <p:tags r:id="rId1"/>
            </p:custDataLst>
          </p:nvPr>
        </p:nvSpPr>
        <p:spPr>
          <a:xfrm>
            <a:off x="2583370" y="786932"/>
            <a:ext cx="3281971" cy="455295"/>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77500" lnSpcReduction="20000"/>
          </a:bodyPr>
          <a:lstStyle/>
          <a:p>
            <a:r>
              <a:rPr lang="zh-CN" altLang="en-US" sz="2000" dirty="0"/>
              <a:t>Counterfactual Regret Minimization</a:t>
            </a:r>
          </a:p>
        </p:txBody>
      </p:sp>
      <p:pic>
        <p:nvPicPr>
          <p:cNvPr id="22" name="图片 21"/>
          <p:cNvPicPr>
            <a:picLocks noChangeAspect="1"/>
          </p:cNvPicPr>
          <p:nvPr/>
        </p:nvPicPr>
        <p:blipFill>
          <a:blip r:embed="rId4"/>
          <a:stretch>
            <a:fillRect/>
          </a:stretch>
        </p:blipFill>
        <p:spPr>
          <a:xfrm>
            <a:off x="4204539" y="1907412"/>
            <a:ext cx="3321601" cy="1008000"/>
          </a:xfrm>
          <a:prstGeom prst="rect">
            <a:avLst/>
          </a:prstGeom>
          <a:ln>
            <a:noFill/>
          </a:ln>
        </p:spPr>
      </p:pic>
      <p:pic>
        <p:nvPicPr>
          <p:cNvPr id="2" name="图片 1"/>
          <p:cNvPicPr>
            <a:picLocks noChangeAspect="1"/>
          </p:cNvPicPr>
          <p:nvPr/>
        </p:nvPicPr>
        <p:blipFill>
          <a:blip r:embed="rId5"/>
          <a:stretch>
            <a:fillRect/>
          </a:stretch>
        </p:blipFill>
        <p:spPr>
          <a:xfrm>
            <a:off x="2803782" y="4029488"/>
            <a:ext cx="2239998" cy="720000"/>
          </a:xfrm>
          <a:prstGeom prst="rect">
            <a:avLst/>
          </a:prstGeom>
        </p:spPr>
      </p:pic>
      <p:pic>
        <p:nvPicPr>
          <p:cNvPr id="3" name="图片 2"/>
          <p:cNvPicPr>
            <a:picLocks noChangeAspect="1"/>
          </p:cNvPicPr>
          <p:nvPr/>
        </p:nvPicPr>
        <p:blipFill>
          <a:blip r:embed="rId6"/>
          <a:stretch>
            <a:fillRect/>
          </a:stretch>
        </p:blipFill>
        <p:spPr>
          <a:xfrm>
            <a:off x="5316031" y="3849488"/>
            <a:ext cx="3279034" cy="1080000"/>
          </a:xfrm>
          <a:prstGeom prst="rect">
            <a:avLst/>
          </a:prstGeom>
        </p:spPr>
      </p:pic>
      <p:pic>
        <p:nvPicPr>
          <p:cNvPr id="4" name="图片 3"/>
          <p:cNvPicPr>
            <a:picLocks noChangeAspect="1"/>
          </p:cNvPicPr>
          <p:nvPr/>
        </p:nvPicPr>
        <p:blipFill>
          <a:blip r:embed="rId7"/>
          <a:stretch>
            <a:fillRect/>
          </a:stretch>
        </p:blipFill>
        <p:spPr>
          <a:xfrm>
            <a:off x="3377195" y="3108298"/>
            <a:ext cx="4976291" cy="571550"/>
          </a:xfrm>
          <a:prstGeom prst="rect">
            <a:avLst/>
          </a:prstGeom>
        </p:spPr>
      </p:pic>
      <p:sp>
        <p:nvSpPr>
          <p:cNvPr id="6" name="矩形 5"/>
          <p:cNvSpPr/>
          <p:nvPr/>
        </p:nvSpPr>
        <p:spPr>
          <a:xfrm>
            <a:off x="872911" y="3120496"/>
            <a:ext cx="2126801" cy="523220"/>
          </a:xfrm>
          <a:prstGeom prst="rect">
            <a:avLst/>
          </a:prstGeom>
        </p:spPr>
        <p:txBody>
          <a:bodyPr wrap="none">
            <a:spAutoFit/>
          </a:bodyPr>
          <a:lstStyle/>
          <a:p>
            <a:r>
              <a:rPr lang="en-US" altLang="zh-CN" sz="2800" dirty="0" smtClean="0"/>
              <a:t>Nonnegative:</a:t>
            </a:r>
            <a:endParaRPr lang="zh-CN" altLang="en-US" sz="2800" dirty="0"/>
          </a:p>
        </p:txBody>
      </p:sp>
    </p:spTree>
    <p:extLst>
      <p:ext uri="{BB962C8B-B14F-4D97-AF65-F5344CB8AC3E}">
        <p14:creationId xmlns:p14="http://schemas.microsoft.com/office/powerpoint/2010/main" val="481865556"/>
      </p:ext>
    </p:extLst>
  </p:cSld>
  <p:clrMapOvr>
    <a:masterClrMapping/>
  </p:clrMapOvr>
  <mc:AlternateContent xmlns:mc="http://schemas.openxmlformats.org/markup-compatibility/2006" xmlns:p14="http://schemas.microsoft.com/office/powerpoint/2010/main">
    <mc:Choice Requires="p14">
      <p:transition p14:dur="0" advTm="61007"/>
    </mc:Choice>
    <mc:Fallback xmlns="">
      <p:transition advTm="6100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033328" y="1262524"/>
            <a:ext cx="5955472" cy="523218"/>
          </a:xfrm>
          <a:prstGeom prst="rect">
            <a:avLst/>
          </a:prstGeom>
          <a:noFill/>
        </p:spPr>
        <p:txBody>
          <a:bodyPr wrap="none" lIns="91438" tIns="45719" rIns="91438" bIns="45719" rtlCol="0">
            <a:spAutoFit/>
          </a:bodyPr>
          <a:lstStyle/>
          <a:p>
            <a:pPr algn="ctr"/>
            <a:r>
              <a:rPr lang="zh-CN" altLang="en-US" sz="2800" b="1" dirty="0">
                <a:solidFill>
                  <a:srgbClr val="FFFFFF"/>
                </a:solidFill>
                <a:latin typeface="Calibri Light" panose="020F0302020204030204" charset="0"/>
                <a:cs typeface="+mn-ea"/>
              </a:rPr>
              <a:t>基于三元哈希语义排序图像检索算法</a:t>
            </a:r>
          </a:p>
        </p:txBody>
      </p:sp>
      <p:grpSp>
        <p:nvGrpSpPr>
          <p:cNvPr id="49" name="组合 48"/>
          <p:cNvGrpSpPr/>
          <p:nvPr/>
        </p:nvGrpSpPr>
        <p:grpSpPr>
          <a:xfrm>
            <a:off x="-1270" y="262255"/>
            <a:ext cx="12193905" cy="524677"/>
            <a:chOff x="-1270" y="262255"/>
            <a:chExt cx="12193905" cy="524677"/>
          </a:xfrm>
        </p:grpSpPr>
        <p:sp>
          <p:nvSpPr>
            <p:cNvPr id="50" name="矩形 49"/>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rot="10800000">
              <a:off x="509270" y="262255"/>
              <a:ext cx="10903585" cy="497205"/>
            </a:xfrm>
            <a:prstGeom prst="rect">
              <a:avLst/>
            </a:prstGeom>
            <a:gradFill>
              <a:gsLst>
                <a:gs pos="0">
                  <a:schemeClr val="accent1">
                    <a:alpha val="0"/>
                    <a:lumMod val="0"/>
                    <a:lumOff val="100000"/>
                  </a:schemeClr>
                </a:gs>
                <a:gs pos="64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8604641" y="319437"/>
              <a:ext cx="2800952" cy="400105"/>
            </a:xfrm>
            <a:prstGeom prst="rect">
              <a:avLst/>
            </a:prstGeom>
          </p:spPr>
          <p:txBody>
            <a:bodyPr wrap="none" lIns="91436" tIns="45718" rIns="91436" bIns="45718">
              <a:spAutoFit/>
            </a:bodyPr>
            <a:lstStyle/>
            <a:p>
              <a:pPr algn="ctr"/>
              <a:r>
                <a:rPr lang="en-US" altLang="zh-CN" sz="2000" dirty="0">
                  <a:solidFill>
                    <a:schemeClr val="bg1"/>
                  </a:solidFill>
                  <a:latin typeface="微软雅黑" panose="020B0503020204020204" pitchFamily="34" charset="-122"/>
                  <a:ea typeface="微软雅黑" panose="020B0503020204020204" pitchFamily="34" charset="-122"/>
                </a:rPr>
                <a:t>RESEARCH CONTENT</a:t>
              </a:r>
            </a:p>
          </p:txBody>
        </p:sp>
        <p:grpSp>
          <p:nvGrpSpPr>
            <p:cNvPr id="53" name="组合 52"/>
            <p:cNvGrpSpPr/>
            <p:nvPr/>
          </p:nvGrpSpPr>
          <p:grpSpPr>
            <a:xfrm>
              <a:off x="11497945" y="262255"/>
              <a:ext cx="694690" cy="492760"/>
              <a:chOff x="18107" y="413"/>
              <a:chExt cx="1094" cy="776"/>
            </a:xfrm>
          </p:grpSpPr>
          <p:grpSp>
            <p:nvGrpSpPr>
              <p:cNvPr id="58" name="组合 57"/>
              <p:cNvGrpSpPr/>
              <p:nvPr/>
            </p:nvGrpSpPr>
            <p:grpSpPr>
              <a:xfrm>
                <a:off x="19027" y="422"/>
                <a:ext cx="174" cy="766"/>
                <a:chOff x="5420076" y="1110496"/>
                <a:chExt cx="146809" cy="607640"/>
              </a:xfrm>
            </p:grpSpPr>
            <p:sp>
              <p:nvSpPr>
                <p:cNvPr id="62" name="矩形 61"/>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18107" y="413"/>
                <a:ext cx="773" cy="776"/>
                <a:chOff x="6627633" y="1382238"/>
                <a:chExt cx="491115" cy="492879"/>
              </a:xfrm>
            </p:grpSpPr>
            <p:sp>
              <p:nvSpPr>
                <p:cNvPr id="60" name="矩形 59"/>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4" name="文本框 53"/>
            <p:cNvSpPr txBox="1"/>
            <p:nvPr/>
          </p:nvSpPr>
          <p:spPr>
            <a:xfrm>
              <a:off x="509270" y="267970"/>
              <a:ext cx="1415772" cy="461665"/>
            </a:xfrm>
            <a:prstGeom prst="rect">
              <a:avLst/>
            </a:prstGeom>
            <a:noFill/>
          </p:spPr>
          <p:txBody>
            <a:bodyPr wrap="none" rtlCol="0" anchor="t">
              <a:spAutoFit/>
            </a:bodyPr>
            <a:lstStyle/>
            <a:p>
              <a:r>
                <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rPr>
                <a:t>研究内容</a:t>
              </a:r>
            </a:p>
          </p:txBody>
        </p:sp>
        <p:grpSp>
          <p:nvGrpSpPr>
            <p:cNvPr id="55" name="组合 54"/>
            <p:cNvGrpSpPr/>
            <p:nvPr/>
          </p:nvGrpSpPr>
          <p:grpSpPr>
            <a:xfrm>
              <a:off x="-1270" y="263525"/>
              <a:ext cx="490855" cy="523407"/>
              <a:chOff x="9916" y="358"/>
              <a:chExt cx="773" cy="888"/>
            </a:xfrm>
          </p:grpSpPr>
          <p:sp>
            <p:nvSpPr>
              <p:cNvPr id="56" name="矩形 55"/>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7" name="文本框 56"/>
              <p:cNvSpPr txBox="1"/>
              <p:nvPr/>
            </p:nvSpPr>
            <p:spPr>
              <a:xfrm>
                <a:off x="10019" y="358"/>
                <a:ext cx="475" cy="888"/>
              </a:xfrm>
              <a:prstGeom prst="rect">
                <a:avLst/>
              </a:prstGeom>
              <a:noFill/>
            </p:spPr>
            <p:txBody>
              <a:bodyPr wrap="square" rtlCol="0">
                <a:spAutoFit/>
              </a:bodyPr>
              <a:lstStyle/>
              <a:p>
                <a:r>
                  <a:rPr lang="en-US" altLang="zh-CN" sz="2800" b="1" dirty="0">
                    <a:solidFill>
                      <a:schemeClr val="bg1"/>
                    </a:solidFill>
                  </a:rPr>
                  <a:t>3</a:t>
                </a:r>
                <a:endParaRPr lang="en-US" altLang="zh-CN" sz="2800" b="1" dirty="0" smtClean="0">
                  <a:solidFill>
                    <a:schemeClr val="bg1"/>
                  </a:solidFill>
                </a:endParaRPr>
              </a:p>
            </p:txBody>
          </p:sp>
        </p:grpSp>
      </p:grpSp>
      <p:grpSp>
        <p:nvGrpSpPr>
          <p:cNvPr id="41" name="组合 40"/>
          <p:cNvGrpSpPr/>
          <p:nvPr/>
        </p:nvGrpSpPr>
        <p:grpSpPr>
          <a:xfrm>
            <a:off x="3659849" y="2873031"/>
            <a:ext cx="4602426" cy="513081"/>
            <a:chOff x="4498522" y="2576465"/>
            <a:chExt cx="2963636" cy="513081"/>
          </a:xfrm>
        </p:grpSpPr>
        <p:sp>
          <p:nvSpPr>
            <p:cNvPr id="42" name="矩形 41"/>
            <p:cNvSpPr/>
            <p:nvPr/>
          </p:nvSpPr>
          <p:spPr>
            <a:xfrm>
              <a:off x="5163958" y="2576465"/>
              <a:ext cx="2298200" cy="5130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pc="600" dirty="0" smtClean="0">
                  <a:solidFill>
                    <a:schemeClr val="tx1"/>
                  </a:solidFill>
                  <a:latin typeface="微软雅黑" panose="020B0503020204020204" pitchFamily="34" charset="-122"/>
                  <a:ea typeface="微软雅黑" panose="020B0503020204020204" pitchFamily="34" charset="-122"/>
                </a:rPr>
                <a:t>存在的问题</a:t>
              </a:r>
              <a:endParaRPr lang="zh-CN" altLang="en-US" sz="1800" spc="600" dirty="0">
                <a:solidFill>
                  <a:schemeClr val="tx1"/>
                </a:solidFill>
                <a:latin typeface="微软雅黑" panose="020B0503020204020204" pitchFamily="34" charset="-122"/>
                <a:ea typeface="微软雅黑" panose="020B0503020204020204" pitchFamily="34" charset="-122"/>
              </a:endParaRPr>
            </a:p>
          </p:txBody>
        </p:sp>
        <p:sp>
          <p:nvSpPr>
            <p:cNvPr id="43" name="矩形 42"/>
            <p:cNvSpPr/>
            <p:nvPr/>
          </p:nvSpPr>
          <p:spPr>
            <a:xfrm>
              <a:off x="4498522" y="2576466"/>
              <a:ext cx="493470" cy="513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3.1.1</a:t>
              </a:r>
              <a:endParaRPr lang="zh-CN" altLang="en-US" dirty="0">
                <a:solidFill>
                  <a:schemeClr val="tx1"/>
                </a:solidFill>
              </a:endParaRPr>
            </a:p>
          </p:txBody>
        </p:sp>
      </p:grpSp>
      <p:grpSp>
        <p:nvGrpSpPr>
          <p:cNvPr id="44" name="组合 43"/>
          <p:cNvGrpSpPr/>
          <p:nvPr/>
        </p:nvGrpSpPr>
        <p:grpSpPr>
          <a:xfrm>
            <a:off x="3659849" y="3776719"/>
            <a:ext cx="4602425" cy="513081"/>
            <a:chOff x="4498522" y="3422830"/>
            <a:chExt cx="3236137" cy="513081"/>
          </a:xfrm>
        </p:grpSpPr>
        <p:sp>
          <p:nvSpPr>
            <p:cNvPr id="45" name="矩形 44"/>
            <p:cNvSpPr/>
            <p:nvPr/>
          </p:nvSpPr>
          <p:spPr>
            <a:xfrm>
              <a:off x="5225143" y="3422830"/>
              <a:ext cx="2509516" cy="5130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pc="600" dirty="0" smtClean="0">
                  <a:solidFill>
                    <a:schemeClr val="tx1"/>
                  </a:solidFill>
                  <a:latin typeface="微软雅黑" panose="020B0503020204020204" pitchFamily="34" charset="-122"/>
                  <a:ea typeface="微软雅黑" panose="020B0503020204020204" pitchFamily="34" charset="-122"/>
                </a:rPr>
                <a:t>方案：</a:t>
              </a:r>
              <a:r>
                <a:rPr lang="en-US" altLang="zh-CN" sz="1800" spc="600" dirty="0">
                  <a:solidFill>
                    <a:schemeClr val="tx1"/>
                  </a:solidFill>
                  <a:latin typeface="微软雅黑" panose="020B0503020204020204" pitchFamily="34" charset="-122"/>
                  <a:ea typeface="微软雅黑" panose="020B0503020204020204" pitchFamily="34" charset="-122"/>
                </a:rPr>
                <a:t>Pluribus</a:t>
              </a:r>
              <a:endParaRPr lang="zh-CN" altLang="en-US" sz="1800" spc="600" dirty="0">
                <a:solidFill>
                  <a:schemeClr val="tx1"/>
                </a:solidFill>
                <a:latin typeface="微软雅黑" panose="020B0503020204020204" pitchFamily="34" charset="-122"/>
                <a:ea typeface="微软雅黑" panose="020B0503020204020204" pitchFamily="34" charset="-122"/>
              </a:endParaRPr>
            </a:p>
          </p:txBody>
        </p:sp>
        <p:sp>
          <p:nvSpPr>
            <p:cNvPr id="46" name="矩形 45"/>
            <p:cNvSpPr/>
            <p:nvPr/>
          </p:nvSpPr>
          <p:spPr>
            <a:xfrm>
              <a:off x="4498522" y="3422831"/>
              <a:ext cx="538843" cy="513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3.1.2</a:t>
              </a:r>
              <a:endParaRPr lang="zh-CN" altLang="en-US" dirty="0">
                <a:solidFill>
                  <a:schemeClr val="tx1"/>
                </a:solidFill>
              </a:endParaRPr>
            </a:p>
          </p:txBody>
        </p:sp>
      </p:grpSp>
      <p:grpSp>
        <p:nvGrpSpPr>
          <p:cNvPr id="47" name="组合 46"/>
          <p:cNvGrpSpPr/>
          <p:nvPr/>
        </p:nvGrpSpPr>
        <p:grpSpPr>
          <a:xfrm>
            <a:off x="3659849" y="4680407"/>
            <a:ext cx="4602425" cy="513081"/>
            <a:chOff x="4498522" y="4383840"/>
            <a:chExt cx="3058615" cy="513081"/>
          </a:xfrm>
        </p:grpSpPr>
        <p:sp>
          <p:nvSpPr>
            <p:cNvPr id="48" name="矩形 47"/>
            <p:cNvSpPr/>
            <p:nvPr/>
          </p:nvSpPr>
          <p:spPr>
            <a:xfrm>
              <a:off x="5185283" y="4383840"/>
              <a:ext cx="2371854" cy="5130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spc="600" dirty="0" smtClean="0">
                  <a:solidFill>
                    <a:schemeClr val="tx1"/>
                  </a:solidFill>
                  <a:latin typeface="微软雅黑" panose="020B0503020204020204" pitchFamily="34" charset="-122"/>
                  <a:ea typeface="微软雅黑" panose="020B0503020204020204" pitchFamily="34" charset="-122"/>
                </a:rPr>
                <a:t>实验评估</a:t>
              </a:r>
              <a:endParaRPr lang="zh-CN" altLang="en-US" sz="1800" spc="600" dirty="0">
                <a:solidFill>
                  <a:schemeClr val="tx1"/>
                </a:solidFill>
                <a:latin typeface="微软雅黑" panose="020B0503020204020204" pitchFamily="34" charset="-122"/>
                <a:ea typeface="微软雅黑" panose="020B0503020204020204" pitchFamily="34" charset="-122"/>
              </a:endParaRPr>
            </a:p>
          </p:txBody>
        </p:sp>
        <p:sp>
          <p:nvSpPr>
            <p:cNvPr id="67" name="矩形 66"/>
            <p:cNvSpPr/>
            <p:nvPr/>
          </p:nvSpPr>
          <p:spPr>
            <a:xfrm>
              <a:off x="4498522" y="4383841"/>
              <a:ext cx="493470" cy="513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3.1.3</a:t>
              </a:r>
              <a:endParaRPr lang="zh-CN" altLang="en-US" dirty="0">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p14:dur="0" advTm="6408"/>
    </mc:Choice>
    <mc:Fallback xmlns="">
      <p:transition advTm="6408"/>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270" y="262255"/>
            <a:ext cx="12193905" cy="524677"/>
            <a:chOff x="-1270" y="262255"/>
            <a:chExt cx="12193905" cy="524677"/>
          </a:xfrm>
        </p:grpSpPr>
        <p:sp>
          <p:nvSpPr>
            <p:cNvPr id="66" name="矩形 65"/>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7" name="矩形 66"/>
            <p:cNvSpPr/>
            <p:nvPr/>
          </p:nvSpPr>
          <p:spPr>
            <a:xfrm rot="10800000">
              <a:off x="509270" y="262255"/>
              <a:ext cx="10903585" cy="497205"/>
            </a:xfrm>
            <a:prstGeom prst="rect">
              <a:avLst/>
            </a:prstGeom>
            <a:gradFill>
              <a:gsLst>
                <a:gs pos="0">
                  <a:schemeClr val="accent1">
                    <a:alpha val="0"/>
                    <a:lumMod val="0"/>
                    <a:lumOff val="100000"/>
                  </a:schemeClr>
                </a:gs>
                <a:gs pos="61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p:cNvGrpSpPr/>
            <p:nvPr/>
          </p:nvGrpSpPr>
          <p:grpSpPr>
            <a:xfrm>
              <a:off x="11497945" y="262255"/>
              <a:ext cx="694690" cy="492760"/>
              <a:chOff x="18107" y="413"/>
              <a:chExt cx="1094" cy="776"/>
            </a:xfrm>
          </p:grpSpPr>
          <p:grpSp>
            <p:nvGrpSpPr>
              <p:cNvPr id="80" name="组合 79"/>
              <p:cNvGrpSpPr/>
              <p:nvPr/>
            </p:nvGrpSpPr>
            <p:grpSpPr>
              <a:xfrm>
                <a:off x="19027" y="422"/>
                <a:ext cx="174" cy="766"/>
                <a:chOff x="5420076" y="1110496"/>
                <a:chExt cx="146809" cy="607640"/>
              </a:xfrm>
            </p:grpSpPr>
            <p:sp>
              <p:nvSpPr>
                <p:cNvPr id="84" name="矩形 83"/>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8107" y="413"/>
                <a:ext cx="773" cy="776"/>
                <a:chOff x="6627633" y="1382238"/>
                <a:chExt cx="491115" cy="492879"/>
              </a:xfrm>
            </p:grpSpPr>
            <p:sp>
              <p:nvSpPr>
                <p:cNvPr id="82" name="矩形 81"/>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0" name="文本框 69"/>
            <p:cNvSpPr txBox="1"/>
            <p:nvPr/>
          </p:nvSpPr>
          <p:spPr>
            <a:xfrm>
              <a:off x="509270" y="267970"/>
              <a:ext cx="1415772" cy="461665"/>
            </a:xfrm>
            <a:prstGeom prst="rect">
              <a:avLst/>
            </a:prstGeom>
            <a:noFill/>
          </p:spPr>
          <p:txBody>
            <a:bodyPr wrap="none" rtlCol="0" anchor="t">
              <a:spAutoFit/>
            </a:bodyPr>
            <a:lstStyle/>
            <a:p>
              <a:r>
                <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rPr>
                <a:t>研究内容</a:t>
              </a:r>
            </a:p>
          </p:txBody>
        </p:sp>
        <p:grpSp>
          <p:nvGrpSpPr>
            <p:cNvPr id="71" name="组合 70"/>
            <p:cNvGrpSpPr/>
            <p:nvPr/>
          </p:nvGrpSpPr>
          <p:grpSpPr>
            <a:xfrm>
              <a:off x="-1270" y="263525"/>
              <a:ext cx="490855" cy="523407"/>
              <a:chOff x="9916" y="358"/>
              <a:chExt cx="773" cy="888"/>
            </a:xfrm>
          </p:grpSpPr>
          <p:sp>
            <p:nvSpPr>
              <p:cNvPr id="72" name="矩形 7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3" name="文本框 72"/>
              <p:cNvSpPr txBox="1"/>
              <p:nvPr/>
            </p:nvSpPr>
            <p:spPr>
              <a:xfrm>
                <a:off x="10019" y="358"/>
                <a:ext cx="475" cy="888"/>
              </a:xfrm>
              <a:prstGeom prst="rect">
                <a:avLst/>
              </a:prstGeom>
              <a:noFill/>
            </p:spPr>
            <p:txBody>
              <a:bodyPr wrap="square" rtlCol="0">
                <a:spAutoFit/>
              </a:bodyPr>
              <a:lstStyle/>
              <a:p>
                <a:r>
                  <a:rPr lang="en-US" altLang="zh-CN" sz="2800" b="1" dirty="0">
                    <a:solidFill>
                      <a:schemeClr val="bg1"/>
                    </a:solidFill>
                  </a:rPr>
                  <a:t>3</a:t>
                </a:r>
                <a:endParaRPr lang="en-US" altLang="zh-CN" sz="2800" b="1" dirty="0" smtClean="0">
                  <a:solidFill>
                    <a:schemeClr val="bg1"/>
                  </a:solidFill>
                </a:endParaRPr>
              </a:p>
            </p:txBody>
          </p:sp>
        </p:grpSp>
      </p:grpSp>
      <p:sp>
        <p:nvSpPr>
          <p:cNvPr id="89" name="矩形 88"/>
          <p:cNvSpPr/>
          <p:nvPr/>
        </p:nvSpPr>
        <p:spPr>
          <a:xfrm>
            <a:off x="509270" y="1232899"/>
            <a:ext cx="10730658" cy="5157627"/>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688340" y="865505"/>
            <a:ext cx="2610485" cy="570865"/>
            <a:chOff x="5180" y="1763"/>
            <a:chExt cx="4111" cy="899"/>
          </a:xfrm>
        </p:grpSpPr>
        <p:sp>
          <p:nvSpPr>
            <p:cNvPr id="91" name="矩形 90"/>
            <p:cNvSpPr/>
            <p:nvPr>
              <p:custDataLst>
                <p:tags r:id="rId1"/>
              </p:custDataLst>
            </p:nvPr>
          </p:nvSpPr>
          <p:spPr>
            <a:xfrm>
              <a:off x="5180" y="2114"/>
              <a:ext cx="4110" cy="424"/>
            </a:xfrm>
            <a:prstGeom prst="rect">
              <a:avLst/>
            </a:prstGeom>
            <a:solidFill>
              <a:srgbClr val="FFFFFF"/>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tIns="252000" rtlCol="0" anchor="ctr"/>
            <a:lstStyle/>
            <a:p>
              <a:pPr algn="ctr">
                <a:lnSpc>
                  <a:spcPct val="170000"/>
                </a:lnSpc>
              </a:pPr>
              <a:r>
                <a:rPr lang="en-US" altLang="zh-CN" sz="1800" dirty="0">
                  <a:solidFill>
                    <a:srgbClr val="72C5EA"/>
                  </a:solidFill>
                </a:rPr>
                <a:t>  </a:t>
              </a:r>
            </a:p>
          </p:txBody>
        </p:sp>
        <p:sp>
          <p:nvSpPr>
            <p:cNvPr id="92" name="任意多边形 91"/>
            <p:cNvSpPr/>
            <p:nvPr>
              <p:custDataLst>
                <p:tags r:id="rId2"/>
              </p:custDataLst>
            </p:nvPr>
          </p:nvSpPr>
          <p:spPr>
            <a:xfrm>
              <a:off x="5431" y="1763"/>
              <a:ext cx="2713" cy="717"/>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a:bodyPr>
            <a:lstStyle/>
            <a:p>
              <a:pPr algn="ctr"/>
              <a:r>
                <a:rPr lang="zh-CN" altLang="en-US" sz="2000" b="1" dirty="0">
                  <a:latin typeface="Calibri Light" panose="020F0302020204030204" charset="0"/>
                  <a:ea typeface="宋体" panose="02010600030101010101" pitchFamily="2" charset="-122"/>
                  <a:cs typeface="+mn-ea"/>
                </a:rPr>
                <a:t>问题</a:t>
              </a:r>
              <a:endParaRPr lang="zh-CN" altLang="en-US" sz="2000" b="1" dirty="0" smtClean="0">
                <a:solidFill>
                  <a:srgbClr val="FFFFFF"/>
                </a:solidFill>
                <a:latin typeface="Calibri Light" panose="020F0302020204030204" charset="0"/>
                <a:ea typeface="宋体" panose="02010600030101010101" pitchFamily="2" charset="-122"/>
                <a:cs typeface="+mn-ea"/>
              </a:endParaRPr>
            </a:p>
          </p:txBody>
        </p:sp>
        <p:sp>
          <p:nvSpPr>
            <p:cNvPr id="93" name="矩形 92"/>
            <p:cNvSpPr/>
            <p:nvPr>
              <p:custDataLst>
                <p:tags r:id="rId3"/>
              </p:custDataLst>
            </p:nvPr>
          </p:nvSpPr>
          <p:spPr>
            <a:xfrm>
              <a:off x="5181" y="2542"/>
              <a:ext cx="4110" cy="120"/>
            </a:xfrm>
            <a:prstGeom prst="rect">
              <a:avLst/>
            </a:prstGeom>
            <a:solidFill>
              <a:srgbClr val="879AED"/>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25000" lnSpcReduction="20000"/>
            </a:bodyPr>
            <a:lstStyle/>
            <a:p>
              <a:pPr algn="ctr"/>
              <a:endParaRPr lang="zh-CN" altLang="en-US"/>
            </a:p>
          </p:txBody>
        </p:sp>
      </p:grpSp>
      <p:pic>
        <p:nvPicPr>
          <p:cNvPr id="2" name="图片 1"/>
          <p:cNvPicPr>
            <a:picLocks noChangeAspect="1"/>
          </p:cNvPicPr>
          <p:nvPr/>
        </p:nvPicPr>
        <p:blipFill>
          <a:blip r:embed="rId6"/>
          <a:stretch>
            <a:fillRect/>
          </a:stretch>
        </p:blipFill>
        <p:spPr>
          <a:xfrm>
            <a:off x="1316701" y="1461361"/>
            <a:ext cx="8841818" cy="4320000"/>
          </a:xfrm>
          <a:prstGeom prst="rect">
            <a:avLst/>
          </a:prstGeom>
        </p:spPr>
      </p:pic>
    </p:spTree>
    <p:extLst>
      <p:ext uri="{BB962C8B-B14F-4D97-AF65-F5344CB8AC3E}">
        <p14:creationId xmlns:p14="http://schemas.microsoft.com/office/powerpoint/2010/main" val="1218460844"/>
      </p:ext>
    </p:extLst>
  </p:cSld>
  <p:clrMapOvr>
    <a:masterClrMapping/>
  </p:clrMapOvr>
  <mc:AlternateContent xmlns:mc="http://schemas.openxmlformats.org/markup-compatibility/2006" xmlns:p14="http://schemas.microsoft.com/office/powerpoint/2010/main">
    <mc:Choice Requires="p14">
      <p:transition p14:dur="0" advTm="38796"/>
    </mc:Choice>
    <mc:Fallback xmlns="">
      <p:transition advTm="38796"/>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270" y="262255"/>
            <a:ext cx="12193905" cy="524677"/>
            <a:chOff x="-1270" y="262255"/>
            <a:chExt cx="12193905" cy="524677"/>
          </a:xfrm>
        </p:grpSpPr>
        <p:sp>
          <p:nvSpPr>
            <p:cNvPr id="66" name="矩形 65"/>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7" name="矩形 66"/>
            <p:cNvSpPr/>
            <p:nvPr/>
          </p:nvSpPr>
          <p:spPr>
            <a:xfrm rot="10800000">
              <a:off x="509270" y="262255"/>
              <a:ext cx="10903585" cy="497205"/>
            </a:xfrm>
            <a:prstGeom prst="rect">
              <a:avLst/>
            </a:prstGeom>
            <a:gradFill>
              <a:gsLst>
                <a:gs pos="0">
                  <a:schemeClr val="accent1">
                    <a:alpha val="0"/>
                    <a:lumMod val="0"/>
                    <a:lumOff val="100000"/>
                  </a:schemeClr>
                </a:gs>
                <a:gs pos="61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p:cNvGrpSpPr/>
            <p:nvPr/>
          </p:nvGrpSpPr>
          <p:grpSpPr>
            <a:xfrm>
              <a:off x="11497945" y="262255"/>
              <a:ext cx="694690" cy="492760"/>
              <a:chOff x="18107" y="413"/>
              <a:chExt cx="1094" cy="776"/>
            </a:xfrm>
          </p:grpSpPr>
          <p:grpSp>
            <p:nvGrpSpPr>
              <p:cNvPr id="80" name="组合 79"/>
              <p:cNvGrpSpPr/>
              <p:nvPr/>
            </p:nvGrpSpPr>
            <p:grpSpPr>
              <a:xfrm>
                <a:off x="19027" y="422"/>
                <a:ext cx="174" cy="766"/>
                <a:chOff x="5420076" y="1110496"/>
                <a:chExt cx="146809" cy="607640"/>
              </a:xfrm>
            </p:grpSpPr>
            <p:sp>
              <p:nvSpPr>
                <p:cNvPr id="84" name="矩形 83"/>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8107" y="413"/>
                <a:ext cx="773" cy="776"/>
                <a:chOff x="6627633" y="1382238"/>
                <a:chExt cx="491115" cy="492879"/>
              </a:xfrm>
            </p:grpSpPr>
            <p:sp>
              <p:nvSpPr>
                <p:cNvPr id="82" name="矩形 81"/>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0" name="文本框 69"/>
            <p:cNvSpPr txBox="1"/>
            <p:nvPr/>
          </p:nvSpPr>
          <p:spPr>
            <a:xfrm>
              <a:off x="509270" y="267970"/>
              <a:ext cx="1415772" cy="461665"/>
            </a:xfrm>
            <a:prstGeom prst="rect">
              <a:avLst/>
            </a:prstGeom>
            <a:noFill/>
          </p:spPr>
          <p:txBody>
            <a:bodyPr wrap="none" rtlCol="0" anchor="t">
              <a:spAutoFit/>
            </a:bodyPr>
            <a:lstStyle/>
            <a:p>
              <a:r>
                <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rPr>
                <a:t>研究内容</a:t>
              </a:r>
            </a:p>
          </p:txBody>
        </p:sp>
        <p:grpSp>
          <p:nvGrpSpPr>
            <p:cNvPr id="71" name="组合 70"/>
            <p:cNvGrpSpPr/>
            <p:nvPr/>
          </p:nvGrpSpPr>
          <p:grpSpPr>
            <a:xfrm>
              <a:off x="-1270" y="263525"/>
              <a:ext cx="490855" cy="523407"/>
              <a:chOff x="9916" y="358"/>
              <a:chExt cx="773" cy="888"/>
            </a:xfrm>
          </p:grpSpPr>
          <p:sp>
            <p:nvSpPr>
              <p:cNvPr id="72" name="矩形 7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3" name="文本框 72"/>
              <p:cNvSpPr txBox="1"/>
              <p:nvPr/>
            </p:nvSpPr>
            <p:spPr>
              <a:xfrm>
                <a:off x="10019" y="358"/>
                <a:ext cx="475" cy="888"/>
              </a:xfrm>
              <a:prstGeom prst="rect">
                <a:avLst/>
              </a:prstGeom>
              <a:noFill/>
            </p:spPr>
            <p:txBody>
              <a:bodyPr wrap="square" rtlCol="0">
                <a:spAutoFit/>
              </a:bodyPr>
              <a:lstStyle/>
              <a:p>
                <a:r>
                  <a:rPr lang="en-US" altLang="zh-CN" sz="2800" b="1" dirty="0">
                    <a:solidFill>
                      <a:schemeClr val="bg1"/>
                    </a:solidFill>
                  </a:rPr>
                  <a:t>3</a:t>
                </a:r>
                <a:endParaRPr lang="en-US" altLang="zh-CN" sz="2800" b="1" dirty="0" smtClean="0">
                  <a:solidFill>
                    <a:schemeClr val="bg1"/>
                  </a:solidFill>
                </a:endParaRPr>
              </a:p>
            </p:txBody>
          </p:sp>
        </p:grpSp>
      </p:grpSp>
      <p:sp>
        <p:nvSpPr>
          <p:cNvPr id="89" name="矩形 88"/>
          <p:cNvSpPr/>
          <p:nvPr/>
        </p:nvSpPr>
        <p:spPr>
          <a:xfrm>
            <a:off x="509270" y="1232899"/>
            <a:ext cx="10730658" cy="5157627"/>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688340" y="865505"/>
            <a:ext cx="2610485" cy="570865"/>
            <a:chOff x="5180" y="1763"/>
            <a:chExt cx="4111" cy="899"/>
          </a:xfrm>
        </p:grpSpPr>
        <p:sp>
          <p:nvSpPr>
            <p:cNvPr id="91" name="矩形 90"/>
            <p:cNvSpPr/>
            <p:nvPr>
              <p:custDataLst>
                <p:tags r:id="rId1"/>
              </p:custDataLst>
            </p:nvPr>
          </p:nvSpPr>
          <p:spPr>
            <a:xfrm>
              <a:off x="5180" y="2114"/>
              <a:ext cx="4110" cy="424"/>
            </a:xfrm>
            <a:prstGeom prst="rect">
              <a:avLst/>
            </a:prstGeom>
            <a:solidFill>
              <a:srgbClr val="FFFFFF"/>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tIns="252000" rtlCol="0" anchor="ctr"/>
            <a:lstStyle/>
            <a:p>
              <a:pPr algn="ctr">
                <a:lnSpc>
                  <a:spcPct val="170000"/>
                </a:lnSpc>
              </a:pPr>
              <a:r>
                <a:rPr lang="en-US" altLang="zh-CN" sz="1800" dirty="0">
                  <a:solidFill>
                    <a:srgbClr val="72C5EA"/>
                  </a:solidFill>
                </a:rPr>
                <a:t>  </a:t>
              </a:r>
            </a:p>
          </p:txBody>
        </p:sp>
        <p:sp>
          <p:nvSpPr>
            <p:cNvPr id="92" name="任意多边形 91"/>
            <p:cNvSpPr/>
            <p:nvPr>
              <p:custDataLst>
                <p:tags r:id="rId2"/>
              </p:custDataLst>
            </p:nvPr>
          </p:nvSpPr>
          <p:spPr>
            <a:xfrm>
              <a:off x="5431" y="1763"/>
              <a:ext cx="2713" cy="717"/>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92500"/>
            </a:bodyPr>
            <a:lstStyle/>
            <a:p>
              <a:pPr algn="ctr"/>
              <a:r>
                <a:rPr lang="zh-CN" altLang="en-US" sz="2000" b="1" dirty="0" smtClean="0">
                  <a:latin typeface="Calibri Light" panose="020F0302020204030204" charset="0"/>
                  <a:ea typeface="宋体" panose="02010600030101010101" pitchFamily="2" charset="-122"/>
                  <a:cs typeface="+mn-ea"/>
                </a:rPr>
                <a:t>方案：</a:t>
              </a:r>
              <a:r>
                <a:rPr lang="en-US" altLang="zh-CN" sz="2000" b="1" dirty="0">
                  <a:latin typeface="Calibri Light" panose="020F0302020204030204" charset="0"/>
                  <a:cs typeface="+mn-ea"/>
                </a:rPr>
                <a:t>Pluribus</a:t>
              </a:r>
              <a:endParaRPr lang="zh-CN" altLang="en-US" sz="2000" b="1" dirty="0" smtClean="0">
                <a:solidFill>
                  <a:srgbClr val="FFFFFF"/>
                </a:solidFill>
                <a:latin typeface="Calibri Light" panose="020F0302020204030204" charset="0"/>
                <a:ea typeface="宋体" panose="02010600030101010101" pitchFamily="2" charset="-122"/>
                <a:cs typeface="+mn-ea"/>
              </a:endParaRPr>
            </a:p>
          </p:txBody>
        </p:sp>
        <p:sp>
          <p:nvSpPr>
            <p:cNvPr id="93" name="矩形 92"/>
            <p:cNvSpPr/>
            <p:nvPr>
              <p:custDataLst>
                <p:tags r:id="rId3"/>
              </p:custDataLst>
            </p:nvPr>
          </p:nvSpPr>
          <p:spPr>
            <a:xfrm>
              <a:off x="5181" y="2542"/>
              <a:ext cx="4110" cy="120"/>
            </a:xfrm>
            <a:prstGeom prst="rect">
              <a:avLst/>
            </a:prstGeom>
            <a:solidFill>
              <a:srgbClr val="879AED"/>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25000" lnSpcReduction="20000"/>
            </a:bodyPr>
            <a:lstStyle/>
            <a:p>
              <a:pPr algn="ctr"/>
              <a:endParaRPr lang="zh-CN" altLang="en-US"/>
            </a:p>
          </p:txBody>
        </p:sp>
      </p:grpSp>
      <p:sp>
        <p:nvSpPr>
          <p:cNvPr id="4" name="矩形 3"/>
          <p:cNvSpPr/>
          <p:nvPr/>
        </p:nvSpPr>
        <p:spPr>
          <a:xfrm>
            <a:off x="1922803" y="2389770"/>
            <a:ext cx="7730837" cy="2677656"/>
          </a:xfrm>
          <a:prstGeom prst="rect">
            <a:avLst/>
          </a:prstGeom>
        </p:spPr>
        <p:txBody>
          <a:bodyPr wrap="square">
            <a:spAutoFit/>
          </a:bodyPr>
          <a:lstStyle/>
          <a:p>
            <a:r>
              <a:rPr lang="en-US" altLang="zh-CN" sz="2800" dirty="0" err="1" smtClean="0">
                <a:solidFill>
                  <a:srgbClr val="FF0000"/>
                </a:solidFill>
              </a:rPr>
              <a:t>Pluribus</a:t>
            </a:r>
            <a:r>
              <a:rPr lang="en-US" altLang="zh-CN" sz="2800" dirty="0" err="1" smtClean="0"/>
              <a:t>’s</a:t>
            </a:r>
            <a:r>
              <a:rPr lang="en-US" altLang="zh-CN" sz="2800" dirty="0" smtClean="0"/>
              <a:t> </a:t>
            </a:r>
            <a:r>
              <a:rPr lang="en-US" altLang="zh-CN" sz="2800" dirty="0"/>
              <a:t>strategy was computed through self-play, in which the AI plays against copies of itself, without any data of human or prior AI play used as </a:t>
            </a:r>
            <a:r>
              <a:rPr lang="en-US" altLang="zh-CN" sz="2800" dirty="0" smtClean="0"/>
              <a:t>input.</a:t>
            </a:r>
          </a:p>
          <a:p>
            <a:r>
              <a:rPr lang="en-US" altLang="zh-CN" sz="2800" dirty="0"/>
              <a:t>I</a:t>
            </a:r>
            <a:r>
              <a:rPr lang="en-US" altLang="zh-CN" sz="2800" dirty="0" smtClean="0"/>
              <a:t>n </a:t>
            </a:r>
            <a:r>
              <a:rPr lang="en-US" altLang="zh-CN" sz="2800" dirty="0"/>
              <a:t>practice self-play has nevertheless been shown to do reasonably well in some games with more than two players</a:t>
            </a:r>
            <a:endParaRPr lang="zh-CN" altLang="en-US" sz="2800" dirty="0"/>
          </a:p>
        </p:txBody>
      </p:sp>
    </p:spTree>
    <p:extLst>
      <p:ext uri="{BB962C8B-B14F-4D97-AF65-F5344CB8AC3E}">
        <p14:creationId xmlns:p14="http://schemas.microsoft.com/office/powerpoint/2010/main" val="2067799628"/>
      </p:ext>
    </p:extLst>
  </p:cSld>
  <p:clrMapOvr>
    <a:masterClrMapping/>
  </p:clrMapOvr>
  <mc:AlternateContent xmlns:mc="http://schemas.openxmlformats.org/markup-compatibility/2006" xmlns:p14="http://schemas.microsoft.com/office/powerpoint/2010/main">
    <mc:Choice Requires="p14">
      <p:transition p14:dur="0" advTm="38796"/>
    </mc:Choice>
    <mc:Fallback xmlns="">
      <p:transition advTm="3879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270" y="262255"/>
            <a:ext cx="12193905" cy="524677"/>
            <a:chOff x="-1270" y="262255"/>
            <a:chExt cx="12193905" cy="524677"/>
          </a:xfrm>
        </p:grpSpPr>
        <p:sp>
          <p:nvSpPr>
            <p:cNvPr id="66" name="矩形 65"/>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7" name="矩形 66"/>
            <p:cNvSpPr/>
            <p:nvPr/>
          </p:nvSpPr>
          <p:spPr>
            <a:xfrm rot="10800000">
              <a:off x="509270" y="262255"/>
              <a:ext cx="10903585" cy="497205"/>
            </a:xfrm>
            <a:prstGeom prst="rect">
              <a:avLst/>
            </a:prstGeom>
            <a:gradFill>
              <a:gsLst>
                <a:gs pos="0">
                  <a:schemeClr val="accent1">
                    <a:alpha val="0"/>
                    <a:lumMod val="0"/>
                    <a:lumOff val="100000"/>
                  </a:schemeClr>
                </a:gs>
                <a:gs pos="61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p:cNvGrpSpPr/>
            <p:nvPr/>
          </p:nvGrpSpPr>
          <p:grpSpPr>
            <a:xfrm>
              <a:off x="11497945" y="262255"/>
              <a:ext cx="694690" cy="492760"/>
              <a:chOff x="18107" y="413"/>
              <a:chExt cx="1094" cy="776"/>
            </a:xfrm>
          </p:grpSpPr>
          <p:grpSp>
            <p:nvGrpSpPr>
              <p:cNvPr id="80" name="组合 79"/>
              <p:cNvGrpSpPr/>
              <p:nvPr/>
            </p:nvGrpSpPr>
            <p:grpSpPr>
              <a:xfrm>
                <a:off x="19027" y="422"/>
                <a:ext cx="174" cy="766"/>
                <a:chOff x="5420076" y="1110496"/>
                <a:chExt cx="146809" cy="607640"/>
              </a:xfrm>
            </p:grpSpPr>
            <p:sp>
              <p:nvSpPr>
                <p:cNvPr id="84" name="矩形 83"/>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8107" y="413"/>
                <a:ext cx="773" cy="776"/>
                <a:chOff x="6627633" y="1382238"/>
                <a:chExt cx="491115" cy="492879"/>
              </a:xfrm>
            </p:grpSpPr>
            <p:sp>
              <p:nvSpPr>
                <p:cNvPr id="82" name="矩形 81"/>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0" name="文本框 69"/>
            <p:cNvSpPr txBox="1"/>
            <p:nvPr/>
          </p:nvSpPr>
          <p:spPr>
            <a:xfrm>
              <a:off x="509270" y="267970"/>
              <a:ext cx="1415772" cy="461665"/>
            </a:xfrm>
            <a:prstGeom prst="rect">
              <a:avLst/>
            </a:prstGeom>
            <a:noFill/>
          </p:spPr>
          <p:txBody>
            <a:bodyPr wrap="none" rtlCol="0" anchor="t">
              <a:spAutoFit/>
            </a:bodyPr>
            <a:lstStyle/>
            <a:p>
              <a:r>
                <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rPr>
                <a:t>研究内容</a:t>
              </a:r>
            </a:p>
          </p:txBody>
        </p:sp>
        <p:grpSp>
          <p:nvGrpSpPr>
            <p:cNvPr id="71" name="组合 70"/>
            <p:cNvGrpSpPr/>
            <p:nvPr/>
          </p:nvGrpSpPr>
          <p:grpSpPr>
            <a:xfrm>
              <a:off x="-1270" y="263525"/>
              <a:ext cx="490855" cy="523407"/>
              <a:chOff x="9916" y="358"/>
              <a:chExt cx="773" cy="888"/>
            </a:xfrm>
          </p:grpSpPr>
          <p:sp>
            <p:nvSpPr>
              <p:cNvPr id="72" name="矩形 7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3" name="文本框 72"/>
              <p:cNvSpPr txBox="1"/>
              <p:nvPr/>
            </p:nvSpPr>
            <p:spPr>
              <a:xfrm>
                <a:off x="10019" y="358"/>
                <a:ext cx="475" cy="888"/>
              </a:xfrm>
              <a:prstGeom prst="rect">
                <a:avLst/>
              </a:prstGeom>
              <a:noFill/>
            </p:spPr>
            <p:txBody>
              <a:bodyPr wrap="square" rtlCol="0">
                <a:spAutoFit/>
              </a:bodyPr>
              <a:lstStyle/>
              <a:p>
                <a:r>
                  <a:rPr lang="en-US" altLang="zh-CN" sz="2800" b="1" dirty="0">
                    <a:solidFill>
                      <a:schemeClr val="bg1"/>
                    </a:solidFill>
                  </a:rPr>
                  <a:t>3</a:t>
                </a:r>
                <a:endParaRPr lang="en-US" altLang="zh-CN" sz="2800" b="1" dirty="0" smtClean="0">
                  <a:solidFill>
                    <a:schemeClr val="bg1"/>
                  </a:solidFill>
                </a:endParaRPr>
              </a:p>
            </p:txBody>
          </p:sp>
        </p:grpSp>
      </p:grpSp>
      <p:sp>
        <p:nvSpPr>
          <p:cNvPr id="89" name="矩形 88"/>
          <p:cNvSpPr/>
          <p:nvPr/>
        </p:nvSpPr>
        <p:spPr>
          <a:xfrm>
            <a:off x="509270" y="1232899"/>
            <a:ext cx="10730658" cy="5157627"/>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688340" y="865505"/>
            <a:ext cx="2610485" cy="570865"/>
            <a:chOff x="5180" y="1763"/>
            <a:chExt cx="4111" cy="899"/>
          </a:xfrm>
        </p:grpSpPr>
        <p:sp>
          <p:nvSpPr>
            <p:cNvPr id="91" name="矩形 90"/>
            <p:cNvSpPr/>
            <p:nvPr>
              <p:custDataLst>
                <p:tags r:id="rId1"/>
              </p:custDataLst>
            </p:nvPr>
          </p:nvSpPr>
          <p:spPr>
            <a:xfrm>
              <a:off x="5180" y="2114"/>
              <a:ext cx="4110" cy="424"/>
            </a:xfrm>
            <a:prstGeom prst="rect">
              <a:avLst/>
            </a:prstGeom>
            <a:solidFill>
              <a:srgbClr val="FFFFFF"/>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tIns="252000" rtlCol="0" anchor="ctr"/>
            <a:lstStyle/>
            <a:p>
              <a:pPr algn="ctr">
                <a:lnSpc>
                  <a:spcPct val="170000"/>
                </a:lnSpc>
              </a:pPr>
              <a:r>
                <a:rPr lang="en-US" altLang="zh-CN" sz="1800" dirty="0">
                  <a:solidFill>
                    <a:srgbClr val="72C5EA"/>
                  </a:solidFill>
                </a:rPr>
                <a:t>  </a:t>
              </a:r>
            </a:p>
          </p:txBody>
        </p:sp>
        <p:sp>
          <p:nvSpPr>
            <p:cNvPr id="92" name="任意多边形 91"/>
            <p:cNvSpPr/>
            <p:nvPr>
              <p:custDataLst>
                <p:tags r:id="rId2"/>
              </p:custDataLst>
            </p:nvPr>
          </p:nvSpPr>
          <p:spPr>
            <a:xfrm>
              <a:off x="5431" y="1763"/>
              <a:ext cx="2713" cy="717"/>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92500"/>
            </a:bodyPr>
            <a:lstStyle/>
            <a:p>
              <a:pPr algn="ctr"/>
              <a:r>
                <a:rPr lang="zh-CN" altLang="en-US" sz="2000" b="1" dirty="0" smtClean="0">
                  <a:latin typeface="Calibri Light" panose="020F0302020204030204" charset="0"/>
                  <a:ea typeface="宋体" panose="02010600030101010101" pitchFamily="2" charset="-122"/>
                  <a:cs typeface="+mn-ea"/>
                </a:rPr>
                <a:t>方案：</a:t>
              </a:r>
              <a:r>
                <a:rPr lang="en-US" altLang="zh-CN" sz="2000" b="1" dirty="0">
                  <a:latin typeface="Calibri Light" panose="020F0302020204030204" charset="0"/>
                  <a:cs typeface="+mn-ea"/>
                </a:rPr>
                <a:t>Pluribus</a:t>
              </a:r>
              <a:endParaRPr lang="zh-CN" altLang="en-US" sz="2000" b="1" dirty="0" smtClean="0">
                <a:solidFill>
                  <a:srgbClr val="FFFFFF"/>
                </a:solidFill>
                <a:latin typeface="Calibri Light" panose="020F0302020204030204" charset="0"/>
                <a:ea typeface="宋体" panose="02010600030101010101" pitchFamily="2" charset="-122"/>
                <a:cs typeface="+mn-ea"/>
              </a:endParaRPr>
            </a:p>
          </p:txBody>
        </p:sp>
        <p:sp>
          <p:nvSpPr>
            <p:cNvPr id="93" name="矩形 92"/>
            <p:cNvSpPr/>
            <p:nvPr>
              <p:custDataLst>
                <p:tags r:id="rId3"/>
              </p:custDataLst>
            </p:nvPr>
          </p:nvSpPr>
          <p:spPr>
            <a:xfrm>
              <a:off x="5181" y="2542"/>
              <a:ext cx="4110" cy="120"/>
            </a:xfrm>
            <a:prstGeom prst="rect">
              <a:avLst/>
            </a:prstGeom>
            <a:solidFill>
              <a:srgbClr val="879AED"/>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25000" lnSpcReduction="20000"/>
            </a:bodyPr>
            <a:lstStyle/>
            <a:p>
              <a:pPr algn="ctr"/>
              <a:endParaRPr lang="zh-CN" altLang="en-US"/>
            </a:p>
          </p:txBody>
        </p:sp>
      </p:grpSp>
      <p:sp>
        <p:nvSpPr>
          <p:cNvPr id="7" name="矩形 6"/>
          <p:cNvSpPr/>
          <p:nvPr/>
        </p:nvSpPr>
        <p:spPr>
          <a:xfrm>
            <a:off x="1348509" y="2350947"/>
            <a:ext cx="8128000" cy="2677656"/>
          </a:xfrm>
          <a:prstGeom prst="rect">
            <a:avLst/>
          </a:prstGeom>
        </p:spPr>
        <p:txBody>
          <a:bodyPr wrap="square">
            <a:spAutoFit/>
          </a:bodyPr>
          <a:lstStyle/>
          <a:p>
            <a:r>
              <a:rPr lang="en-US" altLang="zh-CN" sz="2400" b="1" dirty="0"/>
              <a:t>Action abstraction </a:t>
            </a:r>
            <a:r>
              <a:rPr lang="en-US" altLang="zh-CN" sz="2400" dirty="0"/>
              <a:t>reduces the number of different actions the AI needs to </a:t>
            </a:r>
            <a:r>
              <a:rPr lang="en-US" altLang="zh-CN" sz="2400" dirty="0" smtClean="0"/>
              <a:t>consider</a:t>
            </a:r>
            <a:r>
              <a:rPr lang="zh-CN" altLang="en-US" sz="2400" dirty="0" smtClean="0"/>
              <a:t>，</a:t>
            </a:r>
            <a:r>
              <a:rPr lang="en-US" altLang="zh-CN" sz="2400" dirty="0" smtClean="0"/>
              <a:t>such as (100,200,300…….)</a:t>
            </a:r>
          </a:p>
          <a:p>
            <a:endParaRPr lang="en-US" altLang="zh-CN" sz="2400" dirty="0"/>
          </a:p>
          <a:p>
            <a:r>
              <a:rPr lang="en-US" altLang="zh-CN" sz="2400" b="1" dirty="0" smtClean="0"/>
              <a:t>Information </a:t>
            </a:r>
            <a:r>
              <a:rPr lang="en-US" altLang="zh-CN" sz="2400" b="1" dirty="0"/>
              <a:t>abstraction</a:t>
            </a:r>
            <a:r>
              <a:rPr lang="en-US" altLang="zh-CN" sz="2400" dirty="0"/>
              <a:t>, in which decision points that are similar in terms of what information has been revealed (in poker, the player’s cards and revealed board cards) are bucketed together and treated identically</a:t>
            </a:r>
            <a:endParaRPr lang="zh-CN" altLang="en-US" sz="2400" dirty="0"/>
          </a:p>
        </p:txBody>
      </p:sp>
    </p:spTree>
    <p:extLst>
      <p:ext uri="{BB962C8B-B14F-4D97-AF65-F5344CB8AC3E}">
        <p14:creationId xmlns:p14="http://schemas.microsoft.com/office/powerpoint/2010/main" val="1165222028"/>
      </p:ext>
    </p:extLst>
  </p:cSld>
  <p:clrMapOvr>
    <a:masterClrMapping/>
  </p:clrMapOvr>
  <mc:AlternateContent xmlns:mc="http://schemas.openxmlformats.org/markup-compatibility/2006" xmlns:p14="http://schemas.microsoft.com/office/powerpoint/2010/main">
    <mc:Choice Requires="p14">
      <p:transition p14:dur="0" advTm="38796"/>
    </mc:Choice>
    <mc:Fallback xmlns="">
      <p:transition advTm="38796"/>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270" y="262255"/>
            <a:ext cx="12193905" cy="524677"/>
            <a:chOff x="-1270" y="262255"/>
            <a:chExt cx="12193905" cy="524677"/>
          </a:xfrm>
        </p:grpSpPr>
        <p:sp>
          <p:nvSpPr>
            <p:cNvPr id="66" name="矩形 65"/>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7" name="矩形 66"/>
            <p:cNvSpPr/>
            <p:nvPr/>
          </p:nvSpPr>
          <p:spPr>
            <a:xfrm rot="10800000">
              <a:off x="509270" y="262255"/>
              <a:ext cx="10903585" cy="497205"/>
            </a:xfrm>
            <a:prstGeom prst="rect">
              <a:avLst/>
            </a:prstGeom>
            <a:gradFill>
              <a:gsLst>
                <a:gs pos="0">
                  <a:schemeClr val="accent1">
                    <a:alpha val="0"/>
                    <a:lumMod val="0"/>
                    <a:lumOff val="100000"/>
                  </a:schemeClr>
                </a:gs>
                <a:gs pos="61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p:cNvGrpSpPr/>
            <p:nvPr/>
          </p:nvGrpSpPr>
          <p:grpSpPr>
            <a:xfrm>
              <a:off x="11497945" y="262255"/>
              <a:ext cx="694690" cy="492760"/>
              <a:chOff x="18107" y="413"/>
              <a:chExt cx="1094" cy="776"/>
            </a:xfrm>
          </p:grpSpPr>
          <p:grpSp>
            <p:nvGrpSpPr>
              <p:cNvPr id="80" name="组合 79"/>
              <p:cNvGrpSpPr/>
              <p:nvPr/>
            </p:nvGrpSpPr>
            <p:grpSpPr>
              <a:xfrm>
                <a:off x="19027" y="422"/>
                <a:ext cx="174" cy="766"/>
                <a:chOff x="5420076" y="1110496"/>
                <a:chExt cx="146809" cy="607640"/>
              </a:xfrm>
            </p:grpSpPr>
            <p:sp>
              <p:nvSpPr>
                <p:cNvPr id="84" name="矩形 83"/>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8107" y="413"/>
                <a:ext cx="773" cy="776"/>
                <a:chOff x="6627633" y="1382238"/>
                <a:chExt cx="491115" cy="492879"/>
              </a:xfrm>
            </p:grpSpPr>
            <p:sp>
              <p:nvSpPr>
                <p:cNvPr id="82" name="矩形 81"/>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0" name="文本框 69"/>
            <p:cNvSpPr txBox="1"/>
            <p:nvPr/>
          </p:nvSpPr>
          <p:spPr>
            <a:xfrm>
              <a:off x="509270" y="267970"/>
              <a:ext cx="1415772" cy="461665"/>
            </a:xfrm>
            <a:prstGeom prst="rect">
              <a:avLst/>
            </a:prstGeom>
            <a:noFill/>
          </p:spPr>
          <p:txBody>
            <a:bodyPr wrap="none" rtlCol="0" anchor="t">
              <a:spAutoFit/>
            </a:bodyPr>
            <a:lstStyle/>
            <a:p>
              <a:r>
                <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rPr>
                <a:t>研究内容</a:t>
              </a:r>
            </a:p>
          </p:txBody>
        </p:sp>
        <p:grpSp>
          <p:nvGrpSpPr>
            <p:cNvPr id="71" name="组合 70"/>
            <p:cNvGrpSpPr/>
            <p:nvPr/>
          </p:nvGrpSpPr>
          <p:grpSpPr>
            <a:xfrm>
              <a:off x="-1270" y="263525"/>
              <a:ext cx="490855" cy="523407"/>
              <a:chOff x="9916" y="358"/>
              <a:chExt cx="773" cy="888"/>
            </a:xfrm>
          </p:grpSpPr>
          <p:sp>
            <p:nvSpPr>
              <p:cNvPr id="72" name="矩形 7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3" name="文本框 72"/>
              <p:cNvSpPr txBox="1"/>
              <p:nvPr/>
            </p:nvSpPr>
            <p:spPr>
              <a:xfrm>
                <a:off x="10019" y="358"/>
                <a:ext cx="475" cy="888"/>
              </a:xfrm>
              <a:prstGeom prst="rect">
                <a:avLst/>
              </a:prstGeom>
              <a:noFill/>
            </p:spPr>
            <p:txBody>
              <a:bodyPr wrap="square" rtlCol="0">
                <a:spAutoFit/>
              </a:bodyPr>
              <a:lstStyle/>
              <a:p>
                <a:r>
                  <a:rPr lang="en-US" altLang="zh-CN" sz="2800" b="1" dirty="0">
                    <a:solidFill>
                      <a:schemeClr val="bg1"/>
                    </a:solidFill>
                  </a:rPr>
                  <a:t>3</a:t>
                </a:r>
                <a:endParaRPr lang="en-US" altLang="zh-CN" sz="2800" b="1" dirty="0" smtClean="0">
                  <a:solidFill>
                    <a:schemeClr val="bg1"/>
                  </a:solidFill>
                </a:endParaRPr>
              </a:p>
            </p:txBody>
          </p:sp>
        </p:grpSp>
      </p:grpSp>
      <p:sp>
        <p:nvSpPr>
          <p:cNvPr id="89" name="矩形 88"/>
          <p:cNvSpPr/>
          <p:nvPr/>
        </p:nvSpPr>
        <p:spPr>
          <a:xfrm>
            <a:off x="509270" y="1232899"/>
            <a:ext cx="10730658" cy="5157627"/>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688340" y="865505"/>
            <a:ext cx="2610485" cy="570865"/>
            <a:chOff x="5180" y="1763"/>
            <a:chExt cx="4111" cy="899"/>
          </a:xfrm>
        </p:grpSpPr>
        <p:sp>
          <p:nvSpPr>
            <p:cNvPr id="91" name="矩形 90"/>
            <p:cNvSpPr/>
            <p:nvPr>
              <p:custDataLst>
                <p:tags r:id="rId1"/>
              </p:custDataLst>
            </p:nvPr>
          </p:nvSpPr>
          <p:spPr>
            <a:xfrm>
              <a:off x="5180" y="2114"/>
              <a:ext cx="4110" cy="424"/>
            </a:xfrm>
            <a:prstGeom prst="rect">
              <a:avLst/>
            </a:prstGeom>
            <a:solidFill>
              <a:srgbClr val="FFFFFF"/>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tIns="252000" rtlCol="0" anchor="ctr"/>
            <a:lstStyle/>
            <a:p>
              <a:pPr algn="ctr">
                <a:lnSpc>
                  <a:spcPct val="170000"/>
                </a:lnSpc>
              </a:pPr>
              <a:r>
                <a:rPr lang="en-US" altLang="zh-CN" sz="1800" dirty="0">
                  <a:solidFill>
                    <a:srgbClr val="72C5EA"/>
                  </a:solidFill>
                </a:rPr>
                <a:t>  </a:t>
              </a:r>
            </a:p>
          </p:txBody>
        </p:sp>
        <p:sp>
          <p:nvSpPr>
            <p:cNvPr id="92" name="任意多边形 91"/>
            <p:cNvSpPr/>
            <p:nvPr>
              <p:custDataLst>
                <p:tags r:id="rId2"/>
              </p:custDataLst>
            </p:nvPr>
          </p:nvSpPr>
          <p:spPr>
            <a:xfrm>
              <a:off x="5431" y="1763"/>
              <a:ext cx="2713" cy="717"/>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92500"/>
            </a:bodyPr>
            <a:lstStyle/>
            <a:p>
              <a:pPr algn="ctr"/>
              <a:r>
                <a:rPr lang="zh-CN" altLang="en-US" sz="2000" b="1" dirty="0" smtClean="0">
                  <a:latin typeface="Calibri Light" panose="020F0302020204030204" charset="0"/>
                  <a:ea typeface="宋体" panose="02010600030101010101" pitchFamily="2" charset="-122"/>
                  <a:cs typeface="+mn-ea"/>
                </a:rPr>
                <a:t>方案：</a:t>
              </a:r>
              <a:r>
                <a:rPr lang="en-US" altLang="zh-CN" sz="2000" b="1" dirty="0">
                  <a:latin typeface="Calibri Light" panose="020F0302020204030204" charset="0"/>
                  <a:cs typeface="+mn-ea"/>
                </a:rPr>
                <a:t>Pluribus</a:t>
              </a:r>
              <a:endParaRPr lang="zh-CN" altLang="en-US" sz="2000" b="1" dirty="0" smtClean="0">
                <a:solidFill>
                  <a:srgbClr val="FFFFFF"/>
                </a:solidFill>
                <a:latin typeface="Calibri Light" panose="020F0302020204030204" charset="0"/>
                <a:ea typeface="宋体" panose="02010600030101010101" pitchFamily="2" charset="-122"/>
                <a:cs typeface="+mn-ea"/>
              </a:endParaRPr>
            </a:p>
          </p:txBody>
        </p:sp>
        <p:sp>
          <p:nvSpPr>
            <p:cNvPr id="93" name="矩形 92"/>
            <p:cNvSpPr/>
            <p:nvPr>
              <p:custDataLst>
                <p:tags r:id="rId3"/>
              </p:custDataLst>
            </p:nvPr>
          </p:nvSpPr>
          <p:spPr>
            <a:xfrm>
              <a:off x="5181" y="2542"/>
              <a:ext cx="4110" cy="120"/>
            </a:xfrm>
            <a:prstGeom prst="rect">
              <a:avLst/>
            </a:prstGeom>
            <a:solidFill>
              <a:srgbClr val="879AED"/>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25000" lnSpcReduction="20000"/>
            </a:bodyPr>
            <a:lstStyle/>
            <a:p>
              <a:pPr algn="ctr"/>
              <a:endParaRPr lang="zh-CN" altLang="en-US"/>
            </a:p>
          </p:txBody>
        </p:sp>
      </p:grpSp>
      <p:sp>
        <p:nvSpPr>
          <p:cNvPr id="3" name="矩形 2"/>
          <p:cNvSpPr/>
          <p:nvPr/>
        </p:nvSpPr>
        <p:spPr>
          <a:xfrm>
            <a:off x="1242749" y="1496879"/>
            <a:ext cx="9609977" cy="1938992"/>
          </a:xfrm>
          <a:prstGeom prst="rect">
            <a:avLst/>
          </a:prstGeom>
        </p:spPr>
        <p:txBody>
          <a:bodyPr wrap="square">
            <a:spAutoFit/>
          </a:bodyPr>
          <a:lstStyle/>
          <a:p>
            <a:r>
              <a:rPr lang="en-US" altLang="zh-CN" sz="2400" dirty="0" smtClean="0"/>
              <a:t>         </a:t>
            </a:r>
          </a:p>
          <a:p>
            <a:r>
              <a:rPr lang="zh-CN" altLang="en-US" sz="2400" dirty="0" smtClean="0"/>
              <a:t>         ① </a:t>
            </a:r>
            <a:r>
              <a:rPr lang="en-US" altLang="zh-CN" sz="2400" dirty="0"/>
              <a:t>Pluribus only plays according to this blueprint strategy </a:t>
            </a:r>
            <a:r>
              <a:rPr lang="en-US" altLang="zh-CN" sz="2400" dirty="0" smtClean="0"/>
              <a:t>by </a:t>
            </a:r>
            <a:r>
              <a:rPr lang="en-US" altLang="zh-CN" sz="2400" dirty="0" smtClean="0">
                <a:solidFill>
                  <a:srgbClr val="FF0000"/>
                </a:solidFill>
              </a:rPr>
              <a:t>Counterfactual </a:t>
            </a:r>
            <a:r>
              <a:rPr lang="en-US" altLang="zh-CN" sz="2400" dirty="0">
                <a:solidFill>
                  <a:srgbClr val="FF0000"/>
                </a:solidFill>
              </a:rPr>
              <a:t>Regret </a:t>
            </a:r>
            <a:r>
              <a:rPr lang="en-US" altLang="zh-CN" sz="2400" dirty="0" smtClean="0">
                <a:solidFill>
                  <a:srgbClr val="FF0000"/>
                </a:solidFill>
              </a:rPr>
              <a:t>Minimization </a:t>
            </a:r>
            <a:r>
              <a:rPr lang="en-US" altLang="zh-CN" sz="2400" dirty="0" smtClean="0"/>
              <a:t>in the first betting round</a:t>
            </a:r>
          </a:p>
          <a:p>
            <a:r>
              <a:rPr lang="en-US" altLang="zh-CN" sz="2400" dirty="0" smtClean="0"/>
              <a:t>	 </a:t>
            </a:r>
          </a:p>
          <a:p>
            <a:r>
              <a:rPr lang="en-US" altLang="zh-CN" sz="2400" dirty="0"/>
              <a:t> </a:t>
            </a:r>
            <a:r>
              <a:rPr lang="en-US" altLang="zh-CN" sz="2400" dirty="0" smtClean="0"/>
              <a:t>        </a:t>
            </a:r>
            <a:r>
              <a:rPr lang="en-US" altLang="zh-CN" sz="2400" dirty="0" smtClean="0"/>
              <a:t>       </a:t>
            </a:r>
            <a:endParaRPr lang="zh-CN" altLang="en-US" sz="2400" dirty="0"/>
          </a:p>
        </p:txBody>
      </p:sp>
      <p:pic>
        <p:nvPicPr>
          <p:cNvPr id="2" name="图片 1"/>
          <p:cNvPicPr>
            <a:picLocks noChangeAspect="1"/>
          </p:cNvPicPr>
          <p:nvPr/>
        </p:nvPicPr>
        <p:blipFill>
          <a:blip r:embed="rId6"/>
          <a:stretch>
            <a:fillRect/>
          </a:stretch>
        </p:blipFill>
        <p:spPr>
          <a:xfrm>
            <a:off x="1084236" y="3211669"/>
            <a:ext cx="4790363" cy="2355825"/>
          </a:xfrm>
          <a:prstGeom prst="rect">
            <a:avLst/>
          </a:prstGeom>
        </p:spPr>
      </p:pic>
      <p:pic>
        <p:nvPicPr>
          <p:cNvPr id="4" name="图片 3"/>
          <p:cNvPicPr>
            <a:picLocks noChangeAspect="1"/>
          </p:cNvPicPr>
          <p:nvPr/>
        </p:nvPicPr>
        <p:blipFill>
          <a:blip r:embed="rId7"/>
          <a:stretch>
            <a:fillRect/>
          </a:stretch>
        </p:blipFill>
        <p:spPr>
          <a:xfrm>
            <a:off x="6617908" y="3854531"/>
            <a:ext cx="3577219" cy="1485025"/>
          </a:xfrm>
          <a:prstGeom prst="rect">
            <a:avLst/>
          </a:prstGeom>
        </p:spPr>
      </p:pic>
    </p:spTree>
    <p:extLst>
      <p:ext uri="{BB962C8B-B14F-4D97-AF65-F5344CB8AC3E}">
        <p14:creationId xmlns:p14="http://schemas.microsoft.com/office/powerpoint/2010/main" val="2376635240"/>
      </p:ext>
    </p:extLst>
  </p:cSld>
  <p:clrMapOvr>
    <a:masterClrMapping/>
  </p:clrMapOvr>
  <mc:AlternateContent xmlns:mc="http://schemas.openxmlformats.org/markup-compatibility/2006" xmlns:p14="http://schemas.microsoft.com/office/powerpoint/2010/main">
    <mc:Choice Requires="p14">
      <p:transition p14:dur="0" advTm="38796"/>
    </mc:Choice>
    <mc:Fallback xmlns="">
      <p:transition advTm="3879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270" y="262255"/>
            <a:ext cx="12193905" cy="524677"/>
            <a:chOff x="-1270" y="262255"/>
            <a:chExt cx="12193905" cy="524677"/>
          </a:xfrm>
        </p:grpSpPr>
        <p:sp>
          <p:nvSpPr>
            <p:cNvPr id="66" name="矩形 65"/>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7" name="矩形 66"/>
            <p:cNvSpPr/>
            <p:nvPr/>
          </p:nvSpPr>
          <p:spPr>
            <a:xfrm rot="10800000">
              <a:off x="509270" y="262255"/>
              <a:ext cx="10903585" cy="497205"/>
            </a:xfrm>
            <a:prstGeom prst="rect">
              <a:avLst/>
            </a:prstGeom>
            <a:gradFill>
              <a:gsLst>
                <a:gs pos="0">
                  <a:schemeClr val="accent1">
                    <a:alpha val="0"/>
                    <a:lumMod val="0"/>
                    <a:lumOff val="100000"/>
                  </a:schemeClr>
                </a:gs>
                <a:gs pos="61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p:cNvGrpSpPr/>
            <p:nvPr/>
          </p:nvGrpSpPr>
          <p:grpSpPr>
            <a:xfrm>
              <a:off x="11497945" y="262255"/>
              <a:ext cx="694690" cy="492760"/>
              <a:chOff x="18107" y="413"/>
              <a:chExt cx="1094" cy="776"/>
            </a:xfrm>
          </p:grpSpPr>
          <p:grpSp>
            <p:nvGrpSpPr>
              <p:cNvPr id="80" name="组合 79"/>
              <p:cNvGrpSpPr/>
              <p:nvPr/>
            </p:nvGrpSpPr>
            <p:grpSpPr>
              <a:xfrm>
                <a:off x="19027" y="422"/>
                <a:ext cx="174" cy="766"/>
                <a:chOff x="5420076" y="1110496"/>
                <a:chExt cx="146809" cy="607640"/>
              </a:xfrm>
            </p:grpSpPr>
            <p:sp>
              <p:nvSpPr>
                <p:cNvPr id="84" name="矩形 83"/>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8107" y="413"/>
                <a:ext cx="773" cy="776"/>
                <a:chOff x="6627633" y="1382238"/>
                <a:chExt cx="491115" cy="492879"/>
              </a:xfrm>
            </p:grpSpPr>
            <p:sp>
              <p:nvSpPr>
                <p:cNvPr id="82" name="矩形 81"/>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0" name="文本框 69"/>
            <p:cNvSpPr txBox="1"/>
            <p:nvPr/>
          </p:nvSpPr>
          <p:spPr>
            <a:xfrm>
              <a:off x="509270" y="267970"/>
              <a:ext cx="1415772" cy="461665"/>
            </a:xfrm>
            <a:prstGeom prst="rect">
              <a:avLst/>
            </a:prstGeom>
            <a:noFill/>
          </p:spPr>
          <p:txBody>
            <a:bodyPr wrap="none" rtlCol="0" anchor="t">
              <a:spAutoFit/>
            </a:bodyPr>
            <a:lstStyle/>
            <a:p>
              <a:r>
                <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rPr>
                <a:t>研究内容</a:t>
              </a:r>
            </a:p>
          </p:txBody>
        </p:sp>
        <p:grpSp>
          <p:nvGrpSpPr>
            <p:cNvPr id="71" name="组合 70"/>
            <p:cNvGrpSpPr/>
            <p:nvPr/>
          </p:nvGrpSpPr>
          <p:grpSpPr>
            <a:xfrm>
              <a:off x="-1270" y="263525"/>
              <a:ext cx="490855" cy="523407"/>
              <a:chOff x="9916" y="358"/>
              <a:chExt cx="773" cy="888"/>
            </a:xfrm>
          </p:grpSpPr>
          <p:sp>
            <p:nvSpPr>
              <p:cNvPr id="72" name="矩形 7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3" name="文本框 72"/>
              <p:cNvSpPr txBox="1"/>
              <p:nvPr/>
            </p:nvSpPr>
            <p:spPr>
              <a:xfrm>
                <a:off x="10019" y="358"/>
                <a:ext cx="475" cy="888"/>
              </a:xfrm>
              <a:prstGeom prst="rect">
                <a:avLst/>
              </a:prstGeom>
              <a:noFill/>
            </p:spPr>
            <p:txBody>
              <a:bodyPr wrap="square" rtlCol="0">
                <a:spAutoFit/>
              </a:bodyPr>
              <a:lstStyle/>
              <a:p>
                <a:r>
                  <a:rPr lang="en-US" altLang="zh-CN" sz="2800" b="1" dirty="0">
                    <a:solidFill>
                      <a:schemeClr val="bg1"/>
                    </a:solidFill>
                  </a:rPr>
                  <a:t>3</a:t>
                </a:r>
                <a:endParaRPr lang="en-US" altLang="zh-CN" sz="2800" b="1" dirty="0" smtClean="0">
                  <a:solidFill>
                    <a:schemeClr val="bg1"/>
                  </a:solidFill>
                </a:endParaRPr>
              </a:p>
            </p:txBody>
          </p:sp>
        </p:grpSp>
      </p:grpSp>
      <p:sp>
        <p:nvSpPr>
          <p:cNvPr id="89" name="矩形 88"/>
          <p:cNvSpPr/>
          <p:nvPr/>
        </p:nvSpPr>
        <p:spPr>
          <a:xfrm>
            <a:off x="509270" y="1232899"/>
            <a:ext cx="10730658" cy="5157627"/>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688340" y="865505"/>
            <a:ext cx="2610485" cy="570865"/>
            <a:chOff x="5180" y="1763"/>
            <a:chExt cx="4111" cy="899"/>
          </a:xfrm>
        </p:grpSpPr>
        <p:sp>
          <p:nvSpPr>
            <p:cNvPr id="91" name="矩形 90"/>
            <p:cNvSpPr/>
            <p:nvPr>
              <p:custDataLst>
                <p:tags r:id="rId1"/>
              </p:custDataLst>
            </p:nvPr>
          </p:nvSpPr>
          <p:spPr>
            <a:xfrm>
              <a:off x="5180" y="2114"/>
              <a:ext cx="4110" cy="424"/>
            </a:xfrm>
            <a:prstGeom prst="rect">
              <a:avLst/>
            </a:prstGeom>
            <a:solidFill>
              <a:srgbClr val="FFFFFF"/>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tIns="252000" rtlCol="0" anchor="ctr"/>
            <a:lstStyle/>
            <a:p>
              <a:pPr algn="ctr">
                <a:lnSpc>
                  <a:spcPct val="170000"/>
                </a:lnSpc>
              </a:pPr>
              <a:r>
                <a:rPr lang="en-US" altLang="zh-CN" sz="1800" dirty="0">
                  <a:solidFill>
                    <a:srgbClr val="72C5EA"/>
                  </a:solidFill>
                </a:rPr>
                <a:t>  </a:t>
              </a:r>
            </a:p>
          </p:txBody>
        </p:sp>
        <p:sp>
          <p:nvSpPr>
            <p:cNvPr id="92" name="任意多边形 91"/>
            <p:cNvSpPr/>
            <p:nvPr>
              <p:custDataLst>
                <p:tags r:id="rId2"/>
              </p:custDataLst>
            </p:nvPr>
          </p:nvSpPr>
          <p:spPr>
            <a:xfrm>
              <a:off x="5431" y="1763"/>
              <a:ext cx="2713" cy="717"/>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92500"/>
            </a:bodyPr>
            <a:lstStyle/>
            <a:p>
              <a:pPr algn="ctr"/>
              <a:r>
                <a:rPr lang="zh-CN" altLang="en-US" sz="2000" b="1" dirty="0" smtClean="0">
                  <a:latin typeface="Calibri Light" panose="020F0302020204030204" charset="0"/>
                  <a:ea typeface="宋体" panose="02010600030101010101" pitchFamily="2" charset="-122"/>
                  <a:cs typeface="+mn-ea"/>
                </a:rPr>
                <a:t>方案：</a:t>
              </a:r>
              <a:r>
                <a:rPr lang="en-US" altLang="zh-CN" sz="2000" b="1" dirty="0">
                  <a:latin typeface="Calibri Light" panose="020F0302020204030204" charset="0"/>
                  <a:cs typeface="+mn-ea"/>
                </a:rPr>
                <a:t>Pluribus</a:t>
              </a:r>
              <a:endParaRPr lang="zh-CN" altLang="en-US" sz="2000" b="1" dirty="0" smtClean="0">
                <a:solidFill>
                  <a:srgbClr val="FFFFFF"/>
                </a:solidFill>
                <a:latin typeface="Calibri Light" panose="020F0302020204030204" charset="0"/>
                <a:ea typeface="宋体" panose="02010600030101010101" pitchFamily="2" charset="-122"/>
                <a:cs typeface="+mn-ea"/>
              </a:endParaRPr>
            </a:p>
          </p:txBody>
        </p:sp>
        <p:sp>
          <p:nvSpPr>
            <p:cNvPr id="93" name="矩形 92"/>
            <p:cNvSpPr/>
            <p:nvPr>
              <p:custDataLst>
                <p:tags r:id="rId3"/>
              </p:custDataLst>
            </p:nvPr>
          </p:nvSpPr>
          <p:spPr>
            <a:xfrm>
              <a:off x="5181" y="2542"/>
              <a:ext cx="4110" cy="120"/>
            </a:xfrm>
            <a:prstGeom prst="rect">
              <a:avLst/>
            </a:prstGeom>
            <a:solidFill>
              <a:srgbClr val="879AED"/>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25000" lnSpcReduction="20000"/>
            </a:bodyPr>
            <a:lstStyle/>
            <a:p>
              <a:pPr algn="ctr"/>
              <a:endParaRPr lang="zh-CN" altLang="en-US"/>
            </a:p>
          </p:txBody>
        </p:sp>
      </p:grpSp>
      <p:sp>
        <p:nvSpPr>
          <p:cNvPr id="3" name="矩形 2"/>
          <p:cNvSpPr/>
          <p:nvPr/>
        </p:nvSpPr>
        <p:spPr>
          <a:xfrm>
            <a:off x="1457302" y="1794238"/>
            <a:ext cx="9263698" cy="4154984"/>
          </a:xfrm>
          <a:prstGeom prst="rect">
            <a:avLst/>
          </a:prstGeom>
        </p:spPr>
        <p:txBody>
          <a:bodyPr wrap="square">
            <a:spAutoFit/>
          </a:bodyPr>
          <a:lstStyle/>
          <a:p>
            <a:r>
              <a:rPr lang="zh-CN" altLang="en-US" sz="2400" dirty="0" smtClean="0"/>
              <a:t>     </a:t>
            </a:r>
            <a:r>
              <a:rPr lang="en-US" altLang="zh-CN" sz="2400" dirty="0"/>
              <a:t>② After the first round , Pluribus instead conducts real-time search to determine a better strategy for the current situation it is in.  Each player may choose between k different strategies </a:t>
            </a:r>
            <a:r>
              <a:rPr lang="zh-CN" altLang="en-US" sz="2400" dirty="0"/>
              <a:t>：</a:t>
            </a:r>
          </a:p>
          <a:p>
            <a:r>
              <a:rPr lang="zh-CN" altLang="en-US" sz="2400" dirty="0"/>
              <a:t>	      </a:t>
            </a:r>
            <a:r>
              <a:rPr lang="en-US" altLang="zh-CN" sz="2400" dirty="0"/>
              <a:t>1, precomputed blueprint strategy</a:t>
            </a:r>
          </a:p>
          <a:p>
            <a:r>
              <a:rPr lang="en-US" altLang="zh-CN" sz="2400" dirty="0"/>
              <a:t>	      2, biased toward folding</a:t>
            </a:r>
          </a:p>
          <a:p>
            <a:r>
              <a:rPr lang="en-US" altLang="zh-CN" sz="2400" dirty="0"/>
              <a:t>	      3, biased toward calling</a:t>
            </a:r>
          </a:p>
          <a:p>
            <a:r>
              <a:rPr lang="en-US" altLang="zh-CN" sz="2400" dirty="0"/>
              <a:t>	      4, biased toward raising</a:t>
            </a:r>
          </a:p>
          <a:p>
            <a:r>
              <a:rPr lang="zh-CN" altLang="en-US" sz="2400" dirty="0" smtClean="0"/>
              <a:t>  </a:t>
            </a:r>
            <a:endParaRPr lang="en-US" altLang="zh-CN" sz="2400" dirty="0" smtClean="0"/>
          </a:p>
          <a:p>
            <a:r>
              <a:rPr lang="en-US" altLang="zh-CN" sz="2400" dirty="0" smtClean="0"/>
              <a:t>    </a:t>
            </a:r>
            <a:r>
              <a:rPr lang="zh-CN" altLang="en-US" sz="2400" dirty="0" smtClean="0"/>
              <a:t> ③ </a:t>
            </a:r>
            <a:r>
              <a:rPr lang="en-US" altLang="zh-CN" sz="2400" dirty="0" smtClean="0"/>
              <a:t>Pluribus </a:t>
            </a:r>
            <a:r>
              <a:rPr lang="en-US" altLang="zh-CN" sz="2400" dirty="0"/>
              <a:t>can be </a:t>
            </a:r>
            <a:r>
              <a:rPr lang="en-US" altLang="zh-CN" sz="2400" dirty="0" smtClean="0"/>
              <a:t>sneaky</a:t>
            </a:r>
            <a:r>
              <a:rPr lang="en-US" altLang="zh-CN" sz="2400" dirty="0"/>
              <a:t>, Regardless of which hand Pluribus is actually holding, it will first calculate how it would act with every possible </a:t>
            </a:r>
            <a:r>
              <a:rPr lang="en-US" altLang="zh-CN" sz="2400" dirty="0" smtClean="0"/>
              <a:t>hand.</a:t>
            </a:r>
            <a:endParaRPr lang="zh-CN" altLang="en-US" sz="2400" dirty="0"/>
          </a:p>
        </p:txBody>
      </p:sp>
    </p:spTree>
    <p:extLst>
      <p:ext uri="{BB962C8B-B14F-4D97-AF65-F5344CB8AC3E}">
        <p14:creationId xmlns:p14="http://schemas.microsoft.com/office/powerpoint/2010/main" val="2764201807"/>
      </p:ext>
    </p:extLst>
  </p:cSld>
  <p:clrMapOvr>
    <a:masterClrMapping/>
  </p:clrMapOvr>
  <mc:AlternateContent xmlns:mc="http://schemas.openxmlformats.org/markup-compatibility/2006" xmlns:p14="http://schemas.microsoft.com/office/powerpoint/2010/main">
    <mc:Choice Requires="p14">
      <p:transition p14:dur="0" advTm="38796"/>
    </mc:Choice>
    <mc:Fallback xmlns="">
      <p:transition advTm="3879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p:cNvGrpSpPr/>
          <p:nvPr/>
        </p:nvGrpSpPr>
        <p:grpSpPr>
          <a:xfrm>
            <a:off x="-1270" y="262255"/>
            <a:ext cx="12193905" cy="524677"/>
            <a:chOff x="-1270" y="262255"/>
            <a:chExt cx="12193905" cy="524677"/>
          </a:xfrm>
        </p:grpSpPr>
        <p:sp>
          <p:nvSpPr>
            <p:cNvPr id="66" name="矩形 65"/>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67" name="矩形 66"/>
            <p:cNvSpPr/>
            <p:nvPr/>
          </p:nvSpPr>
          <p:spPr>
            <a:xfrm rot="10800000">
              <a:off x="509270" y="262255"/>
              <a:ext cx="10903585" cy="497205"/>
            </a:xfrm>
            <a:prstGeom prst="rect">
              <a:avLst/>
            </a:prstGeom>
            <a:gradFill>
              <a:gsLst>
                <a:gs pos="0">
                  <a:schemeClr val="accent1">
                    <a:alpha val="0"/>
                    <a:lumMod val="0"/>
                    <a:lumOff val="100000"/>
                  </a:schemeClr>
                </a:gs>
                <a:gs pos="61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p:cNvGrpSpPr/>
            <p:nvPr/>
          </p:nvGrpSpPr>
          <p:grpSpPr>
            <a:xfrm>
              <a:off x="11497945" y="262255"/>
              <a:ext cx="694690" cy="492760"/>
              <a:chOff x="18107" y="413"/>
              <a:chExt cx="1094" cy="776"/>
            </a:xfrm>
          </p:grpSpPr>
          <p:grpSp>
            <p:nvGrpSpPr>
              <p:cNvPr id="80" name="组合 79"/>
              <p:cNvGrpSpPr/>
              <p:nvPr/>
            </p:nvGrpSpPr>
            <p:grpSpPr>
              <a:xfrm>
                <a:off x="19027" y="422"/>
                <a:ext cx="174" cy="766"/>
                <a:chOff x="5420076" y="1110496"/>
                <a:chExt cx="146809" cy="607640"/>
              </a:xfrm>
            </p:grpSpPr>
            <p:sp>
              <p:nvSpPr>
                <p:cNvPr id="84" name="矩形 83"/>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18107" y="413"/>
                <a:ext cx="773" cy="776"/>
                <a:chOff x="6627633" y="1382238"/>
                <a:chExt cx="491115" cy="492879"/>
              </a:xfrm>
            </p:grpSpPr>
            <p:sp>
              <p:nvSpPr>
                <p:cNvPr id="82" name="矩形 81"/>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70" name="文本框 69"/>
            <p:cNvSpPr txBox="1"/>
            <p:nvPr/>
          </p:nvSpPr>
          <p:spPr>
            <a:xfrm>
              <a:off x="509270" y="267970"/>
              <a:ext cx="1415772" cy="461665"/>
            </a:xfrm>
            <a:prstGeom prst="rect">
              <a:avLst/>
            </a:prstGeom>
            <a:noFill/>
          </p:spPr>
          <p:txBody>
            <a:bodyPr wrap="none" rtlCol="0" anchor="t">
              <a:spAutoFit/>
            </a:bodyPr>
            <a:lstStyle/>
            <a:p>
              <a:r>
                <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rPr>
                <a:t>研究内容</a:t>
              </a:r>
            </a:p>
          </p:txBody>
        </p:sp>
        <p:grpSp>
          <p:nvGrpSpPr>
            <p:cNvPr id="71" name="组合 70"/>
            <p:cNvGrpSpPr/>
            <p:nvPr/>
          </p:nvGrpSpPr>
          <p:grpSpPr>
            <a:xfrm>
              <a:off x="-1270" y="263525"/>
              <a:ext cx="490855" cy="523407"/>
              <a:chOff x="9916" y="358"/>
              <a:chExt cx="773" cy="888"/>
            </a:xfrm>
          </p:grpSpPr>
          <p:sp>
            <p:nvSpPr>
              <p:cNvPr id="72" name="矩形 7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3" name="文本框 72"/>
              <p:cNvSpPr txBox="1"/>
              <p:nvPr/>
            </p:nvSpPr>
            <p:spPr>
              <a:xfrm>
                <a:off x="10019" y="358"/>
                <a:ext cx="475" cy="888"/>
              </a:xfrm>
              <a:prstGeom prst="rect">
                <a:avLst/>
              </a:prstGeom>
              <a:noFill/>
            </p:spPr>
            <p:txBody>
              <a:bodyPr wrap="square" rtlCol="0">
                <a:spAutoFit/>
              </a:bodyPr>
              <a:lstStyle/>
              <a:p>
                <a:r>
                  <a:rPr lang="en-US" altLang="zh-CN" sz="2800" b="1" dirty="0">
                    <a:solidFill>
                      <a:schemeClr val="bg1"/>
                    </a:solidFill>
                  </a:rPr>
                  <a:t>3</a:t>
                </a:r>
                <a:endParaRPr lang="en-US" altLang="zh-CN" sz="2800" b="1" dirty="0" smtClean="0">
                  <a:solidFill>
                    <a:schemeClr val="bg1"/>
                  </a:solidFill>
                </a:endParaRPr>
              </a:p>
            </p:txBody>
          </p:sp>
        </p:grpSp>
      </p:grpSp>
      <p:sp>
        <p:nvSpPr>
          <p:cNvPr id="89" name="矩形 88"/>
          <p:cNvSpPr/>
          <p:nvPr/>
        </p:nvSpPr>
        <p:spPr>
          <a:xfrm>
            <a:off x="509270" y="1232899"/>
            <a:ext cx="10730658" cy="5157627"/>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688340" y="865505"/>
            <a:ext cx="2610485" cy="570865"/>
            <a:chOff x="5180" y="1763"/>
            <a:chExt cx="4111" cy="899"/>
          </a:xfrm>
        </p:grpSpPr>
        <p:sp>
          <p:nvSpPr>
            <p:cNvPr id="91" name="矩形 90"/>
            <p:cNvSpPr/>
            <p:nvPr>
              <p:custDataLst>
                <p:tags r:id="rId1"/>
              </p:custDataLst>
            </p:nvPr>
          </p:nvSpPr>
          <p:spPr>
            <a:xfrm>
              <a:off x="5180" y="2114"/>
              <a:ext cx="4110" cy="424"/>
            </a:xfrm>
            <a:prstGeom prst="rect">
              <a:avLst/>
            </a:prstGeom>
            <a:solidFill>
              <a:srgbClr val="FFFFFF"/>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tIns="252000" rtlCol="0" anchor="ctr"/>
            <a:lstStyle/>
            <a:p>
              <a:pPr algn="ctr">
                <a:lnSpc>
                  <a:spcPct val="170000"/>
                </a:lnSpc>
              </a:pPr>
              <a:r>
                <a:rPr lang="en-US" altLang="zh-CN" sz="1800" dirty="0">
                  <a:solidFill>
                    <a:srgbClr val="72C5EA"/>
                  </a:solidFill>
                </a:rPr>
                <a:t>  </a:t>
              </a:r>
            </a:p>
          </p:txBody>
        </p:sp>
        <p:sp>
          <p:nvSpPr>
            <p:cNvPr id="92" name="任意多边形 91"/>
            <p:cNvSpPr/>
            <p:nvPr>
              <p:custDataLst>
                <p:tags r:id="rId2"/>
              </p:custDataLst>
            </p:nvPr>
          </p:nvSpPr>
          <p:spPr>
            <a:xfrm>
              <a:off x="5431" y="1763"/>
              <a:ext cx="2713" cy="717"/>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a:bodyPr>
            <a:lstStyle/>
            <a:p>
              <a:pPr algn="ctr"/>
              <a:r>
                <a:rPr lang="zh-CN" altLang="en-US" sz="2000" b="1" dirty="0">
                  <a:latin typeface="Calibri Light" panose="020F0302020204030204" charset="0"/>
                  <a:ea typeface="宋体" panose="02010600030101010101" pitchFamily="2" charset="-122"/>
                  <a:cs typeface="+mn-ea"/>
                </a:rPr>
                <a:t>效果</a:t>
              </a:r>
              <a:endParaRPr lang="zh-CN" altLang="en-US" sz="2000" b="1" dirty="0" smtClean="0">
                <a:solidFill>
                  <a:srgbClr val="FFFFFF"/>
                </a:solidFill>
                <a:latin typeface="Calibri Light" panose="020F0302020204030204" charset="0"/>
                <a:ea typeface="宋体" panose="02010600030101010101" pitchFamily="2" charset="-122"/>
                <a:cs typeface="+mn-ea"/>
              </a:endParaRPr>
            </a:p>
          </p:txBody>
        </p:sp>
        <p:sp>
          <p:nvSpPr>
            <p:cNvPr id="93" name="矩形 92"/>
            <p:cNvSpPr/>
            <p:nvPr>
              <p:custDataLst>
                <p:tags r:id="rId3"/>
              </p:custDataLst>
            </p:nvPr>
          </p:nvSpPr>
          <p:spPr>
            <a:xfrm>
              <a:off x="5181" y="2542"/>
              <a:ext cx="4110" cy="120"/>
            </a:xfrm>
            <a:prstGeom prst="rect">
              <a:avLst/>
            </a:prstGeom>
            <a:solidFill>
              <a:srgbClr val="879AED"/>
            </a:solidFill>
            <a:ln w="3175">
              <a:solidFill>
                <a:srgbClr val="879AED"/>
              </a:solid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25000" lnSpcReduction="20000"/>
            </a:bodyPr>
            <a:lstStyle/>
            <a:p>
              <a:pPr algn="ctr"/>
              <a:endParaRPr lang="zh-CN" altLang="en-US"/>
            </a:p>
          </p:txBody>
        </p:sp>
      </p:grpSp>
      <p:pic>
        <p:nvPicPr>
          <p:cNvPr id="2" name="图片 1"/>
          <p:cNvPicPr>
            <a:picLocks noChangeAspect="1"/>
          </p:cNvPicPr>
          <p:nvPr/>
        </p:nvPicPr>
        <p:blipFill>
          <a:blip r:embed="rId6"/>
          <a:stretch>
            <a:fillRect/>
          </a:stretch>
        </p:blipFill>
        <p:spPr>
          <a:xfrm>
            <a:off x="3175266" y="1831068"/>
            <a:ext cx="6882871" cy="3600000"/>
          </a:xfrm>
          <a:prstGeom prst="rect">
            <a:avLst/>
          </a:prstGeom>
        </p:spPr>
      </p:pic>
      <p:sp>
        <p:nvSpPr>
          <p:cNvPr id="4" name="矩形 3"/>
          <p:cNvSpPr/>
          <p:nvPr/>
        </p:nvSpPr>
        <p:spPr>
          <a:xfrm>
            <a:off x="4467907" y="5576754"/>
            <a:ext cx="4297587" cy="384721"/>
          </a:xfrm>
          <a:prstGeom prst="rect">
            <a:avLst/>
          </a:prstGeom>
        </p:spPr>
        <p:txBody>
          <a:bodyPr wrap="none">
            <a:spAutoFit/>
          </a:bodyPr>
          <a:lstStyle/>
          <a:p>
            <a:r>
              <a:rPr lang="en-US" altLang="zh-CN" dirty="0"/>
              <a:t>Pluribus won an average of 48 </a:t>
            </a:r>
            <a:r>
              <a:rPr lang="en-US" altLang="zh-CN" dirty="0" err="1"/>
              <a:t>mbb</a:t>
            </a:r>
            <a:r>
              <a:rPr lang="en-US" altLang="zh-CN" dirty="0"/>
              <a:t>/game</a:t>
            </a:r>
            <a:endParaRPr lang="zh-CN" altLang="en-US" dirty="0"/>
          </a:p>
        </p:txBody>
      </p:sp>
    </p:spTree>
    <p:extLst>
      <p:ext uri="{BB962C8B-B14F-4D97-AF65-F5344CB8AC3E}">
        <p14:creationId xmlns:p14="http://schemas.microsoft.com/office/powerpoint/2010/main" val="2165786798"/>
      </p:ext>
    </p:extLst>
  </p:cSld>
  <p:clrMapOvr>
    <a:masterClrMapping/>
  </p:clrMapOvr>
  <mc:AlternateContent xmlns:mc="http://schemas.openxmlformats.org/markup-compatibility/2006" xmlns:p14="http://schemas.microsoft.com/office/powerpoint/2010/main">
    <mc:Choice Requires="p14">
      <p:transition p14:dur="0" advTm="38796"/>
    </mc:Choice>
    <mc:Fallback xmlns="">
      <p:transition advTm="38796"/>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10800000">
            <a:off x="305248" y="5495290"/>
            <a:ext cx="11578346" cy="1183640"/>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0795" y="5492115"/>
            <a:ext cx="227330" cy="1189990"/>
            <a:chOff x="5420076" y="1110496"/>
            <a:chExt cx="146809" cy="607640"/>
          </a:xfrm>
        </p:grpSpPr>
        <p:sp>
          <p:nvSpPr>
            <p:cNvPr id="5" name="矩形 4"/>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760855" y="5739765"/>
            <a:ext cx="8923655" cy="767080"/>
          </a:xfrm>
          <a:prstGeom prst="rect">
            <a:avLst/>
          </a:prstGeom>
          <a:noFill/>
        </p:spPr>
        <p:txBody>
          <a:bodyPr wrap="square" lIns="91436" tIns="45718" rIns="91436" bIns="45718" rtlCol="0">
            <a:spAutoFit/>
          </a:bodyPr>
          <a:lstStyle/>
          <a:p>
            <a:pPr algn="ctr"/>
            <a:r>
              <a:rPr lang="en-US" altLang="zh-CN" sz="4400" dirty="0" smtClean="0">
                <a:solidFill>
                  <a:schemeClr val="bg1"/>
                </a:solidFill>
                <a:latin typeface="微软雅黑" panose="020B0503020204020204" pitchFamily="34" charset="-122"/>
                <a:ea typeface="微软雅黑" panose="020B0503020204020204" pitchFamily="34" charset="-122"/>
                <a:cs typeface="Segoe UI Semilight" panose="020B0402040204020203" pitchFamily="34" charset="0"/>
              </a:rPr>
              <a:t>TNANKS FOR LISTENING</a:t>
            </a:r>
          </a:p>
        </p:txBody>
      </p:sp>
      <p:grpSp>
        <p:nvGrpSpPr>
          <p:cNvPr id="12" name="组合 11"/>
          <p:cNvGrpSpPr/>
          <p:nvPr/>
        </p:nvGrpSpPr>
        <p:grpSpPr>
          <a:xfrm>
            <a:off x="11973039" y="5485765"/>
            <a:ext cx="227330" cy="1189990"/>
            <a:chOff x="5420076" y="1110496"/>
            <a:chExt cx="146809" cy="607640"/>
          </a:xfrm>
        </p:grpSpPr>
        <p:sp>
          <p:nvSpPr>
            <p:cNvPr id="13" name="矩形 12"/>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1921" y="262252"/>
            <a:ext cx="12190714" cy="497205"/>
            <a:chOff x="1921" y="262252"/>
            <a:chExt cx="12190714" cy="497205"/>
          </a:xfrm>
        </p:grpSpPr>
        <p:grpSp>
          <p:nvGrpSpPr>
            <p:cNvPr id="22" name="组合 21"/>
            <p:cNvGrpSpPr/>
            <p:nvPr/>
          </p:nvGrpSpPr>
          <p:grpSpPr>
            <a:xfrm>
              <a:off x="1921" y="265952"/>
              <a:ext cx="688340" cy="492760"/>
              <a:chOff x="4327" y="9165"/>
              <a:chExt cx="1084" cy="776"/>
            </a:xfrm>
          </p:grpSpPr>
          <p:grpSp>
            <p:nvGrpSpPr>
              <p:cNvPr id="9" name="组合 8"/>
              <p:cNvGrpSpPr/>
              <p:nvPr/>
            </p:nvGrpSpPr>
            <p:grpSpPr>
              <a:xfrm>
                <a:off x="4327" y="9174"/>
                <a:ext cx="174" cy="766"/>
                <a:chOff x="5420076" y="1110496"/>
                <a:chExt cx="146809" cy="607640"/>
              </a:xfrm>
            </p:grpSpPr>
            <p:sp>
              <p:nvSpPr>
                <p:cNvPr id="14" name="矩形 13"/>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4639" y="9165"/>
                <a:ext cx="773" cy="776"/>
                <a:chOff x="6627633" y="1382238"/>
                <a:chExt cx="491115" cy="492879"/>
              </a:xfrm>
            </p:grpSpPr>
            <p:sp>
              <p:nvSpPr>
                <p:cNvPr id="20" name="矩形 19"/>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grpSp>
          <p:nvGrpSpPr>
            <p:cNvPr id="47" name="组合 46"/>
            <p:cNvGrpSpPr/>
            <p:nvPr/>
          </p:nvGrpSpPr>
          <p:grpSpPr>
            <a:xfrm>
              <a:off x="778524" y="262252"/>
              <a:ext cx="11414111" cy="497205"/>
              <a:chOff x="509268" y="262252"/>
              <a:chExt cx="11683367" cy="497205"/>
            </a:xfrm>
          </p:grpSpPr>
          <p:sp>
            <p:nvSpPr>
              <p:cNvPr id="48" name="矩形 47"/>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a:xfrm rot="10800000">
                <a:off x="509268" y="262252"/>
                <a:ext cx="10874135" cy="497205"/>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11608435" y="267970"/>
                <a:ext cx="584200" cy="486410"/>
                <a:chOff x="18281" y="422"/>
                <a:chExt cx="920" cy="766"/>
              </a:xfrm>
            </p:grpSpPr>
            <p:grpSp>
              <p:nvGrpSpPr>
                <p:cNvPr id="58" name="组合 57"/>
                <p:cNvGrpSpPr/>
                <p:nvPr/>
              </p:nvGrpSpPr>
              <p:grpSpPr>
                <a:xfrm>
                  <a:off x="19027" y="422"/>
                  <a:ext cx="174" cy="766"/>
                  <a:chOff x="5420076" y="1110496"/>
                  <a:chExt cx="146809" cy="607640"/>
                </a:xfrm>
              </p:grpSpPr>
              <p:sp>
                <p:nvSpPr>
                  <p:cNvPr id="62" name="矩形 61"/>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Freeform 96"/>
                <p:cNvSpPr/>
                <p:nvPr/>
              </p:nvSpPr>
              <p:spPr bwMode="auto">
                <a:xfrm>
                  <a:off x="18281" y="586"/>
                  <a:ext cx="442" cy="426"/>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grpSp>
      <p:sp>
        <p:nvSpPr>
          <p:cNvPr id="78" name="矩形 77"/>
          <p:cNvSpPr/>
          <p:nvPr/>
        </p:nvSpPr>
        <p:spPr>
          <a:xfrm>
            <a:off x="11497945" y="262255"/>
            <a:ext cx="490855" cy="492760"/>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Freeform 96"/>
          <p:cNvSpPr/>
          <p:nvPr/>
        </p:nvSpPr>
        <p:spPr bwMode="auto">
          <a:xfrm>
            <a:off x="11603153" y="372805"/>
            <a:ext cx="280441" cy="27062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nvGrpSpPr>
          <p:cNvPr id="3" name="组合 2"/>
          <p:cNvGrpSpPr/>
          <p:nvPr/>
        </p:nvGrpSpPr>
        <p:grpSpPr>
          <a:xfrm>
            <a:off x="3610788" y="2116858"/>
            <a:ext cx="4970117" cy="1905091"/>
            <a:chOff x="3610788" y="2116858"/>
            <a:chExt cx="4970117" cy="1905091"/>
          </a:xfrm>
        </p:grpSpPr>
        <p:sp>
          <p:nvSpPr>
            <p:cNvPr id="66" name="文本框 65"/>
            <p:cNvSpPr txBox="1"/>
            <p:nvPr/>
          </p:nvSpPr>
          <p:spPr>
            <a:xfrm>
              <a:off x="4603816" y="2413736"/>
              <a:ext cx="3190343" cy="1446548"/>
            </a:xfrm>
            <a:prstGeom prst="rect">
              <a:avLst/>
            </a:prstGeom>
            <a:noFill/>
          </p:spPr>
          <p:txBody>
            <a:bodyPr wrap="square" lIns="91438" tIns="45719" rIns="91438" bIns="45719" rtlCol="0">
              <a:spAutoFit/>
            </a:bodyPr>
            <a:lstStyle/>
            <a:p>
              <a:r>
                <a:rPr lang="zh-CN" altLang="en-US" sz="8800" dirty="0" smtClean="0">
                  <a:ln w="0"/>
                  <a:solidFill>
                    <a:schemeClr val="tx2">
                      <a:lumMod val="50000"/>
                    </a:schemeClr>
                  </a:solidFill>
                  <a:latin typeface="微软雅黑" panose="020B0503020204020204" pitchFamily="34" charset="-122"/>
                  <a:ea typeface="微软雅黑" panose="020B0503020204020204" pitchFamily="34" charset="-122"/>
                </a:rPr>
                <a:t>谢谢！</a:t>
              </a:r>
              <a:endParaRPr lang="zh-CN" altLang="en-US" sz="8800" dirty="0">
                <a:ln w="0"/>
                <a:solidFill>
                  <a:schemeClr val="tx2">
                    <a:lumMod val="50000"/>
                  </a:schemeClr>
                </a:solidFill>
                <a:latin typeface="微软雅黑" panose="020B0503020204020204" pitchFamily="34" charset="-122"/>
                <a:ea typeface="微软雅黑" panose="020B0503020204020204" pitchFamily="34" charset="-122"/>
              </a:endParaRPr>
            </a:p>
          </p:txBody>
        </p:sp>
        <p:sp>
          <p:nvSpPr>
            <p:cNvPr id="38" name="矩形 37"/>
            <p:cNvSpPr/>
            <p:nvPr/>
          </p:nvSpPr>
          <p:spPr>
            <a:xfrm>
              <a:off x="3852810" y="2245537"/>
              <a:ext cx="4489807" cy="177641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2" name="组合 48"/>
            <p:cNvGrpSpPr/>
            <p:nvPr/>
          </p:nvGrpSpPr>
          <p:grpSpPr>
            <a:xfrm>
              <a:off x="3610788" y="2116858"/>
              <a:ext cx="484560" cy="382542"/>
              <a:chOff x="4625149" y="6808109"/>
              <a:chExt cx="540316" cy="426560"/>
            </a:xfrm>
            <a:solidFill>
              <a:srgbClr val="4C98CF"/>
            </a:solidFill>
          </p:grpSpPr>
          <p:sp>
            <p:nvSpPr>
              <p:cNvPr id="54" name="Freeform 127"/>
              <p:cNvSpPr/>
              <p:nvPr/>
            </p:nvSpPr>
            <p:spPr bwMode="auto">
              <a:xfrm>
                <a:off x="4625149" y="6808109"/>
                <a:ext cx="540316" cy="352040"/>
              </a:xfrm>
              <a:custGeom>
                <a:avLst/>
                <a:gdLst>
                  <a:gd name="T0" fmla="*/ 34 w 233"/>
                  <a:gd name="T1" fmla="*/ 77 h 152"/>
                  <a:gd name="T2" fmla="*/ 117 w 233"/>
                  <a:gd name="T3" fmla="*/ 126 h 152"/>
                  <a:gd name="T4" fmla="*/ 214 w 233"/>
                  <a:gd name="T5" fmla="*/ 67 h 152"/>
                  <a:gd name="T6" fmla="*/ 214 w 233"/>
                  <a:gd name="T7" fmla="*/ 67 h 152"/>
                  <a:gd name="T8" fmla="*/ 233 w 233"/>
                  <a:gd name="T9" fmla="*/ 56 h 152"/>
                  <a:gd name="T10" fmla="*/ 116 w 233"/>
                  <a:gd name="T11" fmla="*/ 0 h 152"/>
                  <a:gd name="T12" fmla="*/ 0 w 233"/>
                  <a:gd name="T13" fmla="*/ 56 h 152"/>
                  <a:gd name="T14" fmla="*/ 16 w 233"/>
                  <a:gd name="T15" fmla="*/ 66 h 152"/>
                  <a:gd name="T16" fmla="*/ 16 w 233"/>
                  <a:gd name="T17" fmla="*/ 152 h 152"/>
                  <a:gd name="T18" fmla="*/ 24 w 233"/>
                  <a:gd name="T19" fmla="*/ 152 h 152"/>
                  <a:gd name="T20" fmla="*/ 24 w 233"/>
                  <a:gd name="T21" fmla="*/ 71 h 152"/>
                  <a:gd name="T22" fmla="*/ 34 w 233"/>
                  <a:gd name="T23" fmla="*/ 77 h 152"/>
                  <a:gd name="T24" fmla="*/ 34 w 233"/>
                  <a:gd name="T25"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 h="152">
                    <a:moveTo>
                      <a:pt x="34" y="77"/>
                    </a:moveTo>
                    <a:cubicBezTo>
                      <a:pt x="117" y="126"/>
                      <a:pt x="117" y="126"/>
                      <a:pt x="117" y="126"/>
                    </a:cubicBezTo>
                    <a:cubicBezTo>
                      <a:pt x="214" y="67"/>
                      <a:pt x="214" y="67"/>
                      <a:pt x="214" y="67"/>
                    </a:cubicBezTo>
                    <a:cubicBezTo>
                      <a:pt x="214" y="67"/>
                      <a:pt x="214" y="67"/>
                      <a:pt x="214" y="67"/>
                    </a:cubicBezTo>
                    <a:cubicBezTo>
                      <a:pt x="233" y="56"/>
                      <a:pt x="233" y="56"/>
                      <a:pt x="233" y="56"/>
                    </a:cubicBezTo>
                    <a:cubicBezTo>
                      <a:pt x="116" y="0"/>
                      <a:pt x="116" y="0"/>
                      <a:pt x="116" y="0"/>
                    </a:cubicBezTo>
                    <a:cubicBezTo>
                      <a:pt x="0" y="56"/>
                      <a:pt x="0" y="56"/>
                      <a:pt x="0" y="56"/>
                    </a:cubicBezTo>
                    <a:cubicBezTo>
                      <a:pt x="16" y="66"/>
                      <a:pt x="16" y="66"/>
                      <a:pt x="16" y="66"/>
                    </a:cubicBezTo>
                    <a:cubicBezTo>
                      <a:pt x="16" y="152"/>
                      <a:pt x="16" y="152"/>
                      <a:pt x="16" y="152"/>
                    </a:cubicBezTo>
                    <a:cubicBezTo>
                      <a:pt x="24" y="152"/>
                      <a:pt x="24" y="152"/>
                      <a:pt x="24" y="152"/>
                    </a:cubicBezTo>
                    <a:cubicBezTo>
                      <a:pt x="24" y="71"/>
                      <a:pt x="24" y="71"/>
                      <a:pt x="24" y="71"/>
                    </a:cubicBezTo>
                    <a:cubicBezTo>
                      <a:pt x="34" y="77"/>
                      <a:pt x="34" y="77"/>
                      <a:pt x="34" y="77"/>
                    </a:cubicBezTo>
                    <a:cubicBezTo>
                      <a:pt x="34" y="77"/>
                      <a:pt x="34" y="77"/>
                      <a:pt x="34" y="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75000"/>
                    </a:schemeClr>
                  </a:solidFill>
                </a:endParaRPr>
              </a:p>
            </p:txBody>
          </p:sp>
          <p:sp>
            <p:nvSpPr>
              <p:cNvPr id="55" name="Freeform 128"/>
              <p:cNvSpPr/>
              <p:nvPr/>
            </p:nvSpPr>
            <p:spPr bwMode="auto">
              <a:xfrm>
                <a:off x="4736940" y="7025799"/>
                <a:ext cx="314776" cy="208870"/>
              </a:xfrm>
              <a:custGeom>
                <a:avLst/>
                <a:gdLst>
                  <a:gd name="T0" fmla="*/ 305 w 321"/>
                  <a:gd name="T1" fmla="*/ 12 h 213"/>
                  <a:gd name="T2" fmla="*/ 163 w 321"/>
                  <a:gd name="T3" fmla="*/ 97 h 213"/>
                  <a:gd name="T4" fmla="*/ 21 w 321"/>
                  <a:gd name="T5" fmla="*/ 12 h 213"/>
                  <a:gd name="T6" fmla="*/ 21 w 321"/>
                  <a:gd name="T7" fmla="*/ 12 h 213"/>
                  <a:gd name="T8" fmla="*/ 19 w 321"/>
                  <a:gd name="T9" fmla="*/ 12 h 213"/>
                  <a:gd name="T10" fmla="*/ 0 w 321"/>
                  <a:gd name="T11" fmla="*/ 0 h 213"/>
                  <a:gd name="T12" fmla="*/ 0 w 321"/>
                  <a:gd name="T13" fmla="*/ 213 h 213"/>
                  <a:gd name="T14" fmla="*/ 321 w 321"/>
                  <a:gd name="T15" fmla="*/ 213 h 213"/>
                  <a:gd name="T16" fmla="*/ 321 w 321"/>
                  <a:gd name="T17" fmla="*/ 3 h 213"/>
                  <a:gd name="T18" fmla="*/ 305 w 321"/>
                  <a:gd name="T19" fmla="*/ 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13">
                    <a:moveTo>
                      <a:pt x="305" y="12"/>
                    </a:moveTo>
                    <a:lnTo>
                      <a:pt x="163" y="97"/>
                    </a:lnTo>
                    <a:lnTo>
                      <a:pt x="21" y="12"/>
                    </a:lnTo>
                    <a:lnTo>
                      <a:pt x="21" y="12"/>
                    </a:lnTo>
                    <a:lnTo>
                      <a:pt x="19" y="12"/>
                    </a:lnTo>
                    <a:lnTo>
                      <a:pt x="0" y="0"/>
                    </a:lnTo>
                    <a:lnTo>
                      <a:pt x="0" y="213"/>
                    </a:lnTo>
                    <a:lnTo>
                      <a:pt x="321" y="213"/>
                    </a:lnTo>
                    <a:lnTo>
                      <a:pt x="321" y="3"/>
                    </a:lnTo>
                    <a:lnTo>
                      <a:pt x="305" y="12"/>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AD1C21"/>
                  </a:solidFill>
                </a:endParaRPr>
              </a:p>
            </p:txBody>
          </p:sp>
        </p:grpSp>
        <p:grpSp>
          <p:nvGrpSpPr>
            <p:cNvPr id="56" name="组合 48"/>
            <p:cNvGrpSpPr/>
            <p:nvPr/>
          </p:nvGrpSpPr>
          <p:grpSpPr>
            <a:xfrm>
              <a:off x="8096345" y="2122249"/>
              <a:ext cx="484560" cy="382547"/>
              <a:chOff x="4625150" y="6808104"/>
              <a:chExt cx="540316" cy="426565"/>
            </a:xfrm>
            <a:solidFill>
              <a:srgbClr val="4C98CF"/>
            </a:solidFill>
          </p:grpSpPr>
          <p:sp>
            <p:nvSpPr>
              <p:cNvPr id="57" name="Freeform 127"/>
              <p:cNvSpPr/>
              <p:nvPr/>
            </p:nvSpPr>
            <p:spPr bwMode="auto">
              <a:xfrm>
                <a:off x="4625150" y="6808104"/>
                <a:ext cx="540316" cy="352040"/>
              </a:xfrm>
              <a:custGeom>
                <a:avLst/>
                <a:gdLst>
                  <a:gd name="T0" fmla="*/ 34 w 233"/>
                  <a:gd name="T1" fmla="*/ 77 h 152"/>
                  <a:gd name="T2" fmla="*/ 117 w 233"/>
                  <a:gd name="T3" fmla="*/ 126 h 152"/>
                  <a:gd name="T4" fmla="*/ 214 w 233"/>
                  <a:gd name="T5" fmla="*/ 67 h 152"/>
                  <a:gd name="T6" fmla="*/ 214 w 233"/>
                  <a:gd name="T7" fmla="*/ 67 h 152"/>
                  <a:gd name="T8" fmla="*/ 233 w 233"/>
                  <a:gd name="T9" fmla="*/ 56 h 152"/>
                  <a:gd name="T10" fmla="*/ 116 w 233"/>
                  <a:gd name="T11" fmla="*/ 0 h 152"/>
                  <a:gd name="T12" fmla="*/ 0 w 233"/>
                  <a:gd name="T13" fmla="*/ 56 h 152"/>
                  <a:gd name="T14" fmla="*/ 16 w 233"/>
                  <a:gd name="T15" fmla="*/ 66 h 152"/>
                  <a:gd name="T16" fmla="*/ 16 w 233"/>
                  <a:gd name="T17" fmla="*/ 152 h 152"/>
                  <a:gd name="T18" fmla="*/ 24 w 233"/>
                  <a:gd name="T19" fmla="*/ 152 h 152"/>
                  <a:gd name="T20" fmla="*/ 24 w 233"/>
                  <a:gd name="T21" fmla="*/ 71 h 152"/>
                  <a:gd name="T22" fmla="*/ 34 w 233"/>
                  <a:gd name="T23" fmla="*/ 77 h 152"/>
                  <a:gd name="T24" fmla="*/ 34 w 233"/>
                  <a:gd name="T25"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3" h="152">
                    <a:moveTo>
                      <a:pt x="34" y="77"/>
                    </a:moveTo>
                    <a:cubicBezTo>
                      <a:pt x="117" y="126"/>
                      <a:pt x="117" y="126"/>
                      <a:pt x="117" y="126"/>
                    </a:cubicBezTo>
                    <a:cubicBezTo>
                      <a:pt x="214" y="67"/>
                      <a:pt x="214" y="67"/>
                      <a:pt x="214" y="67"/>
                    </a:cubicBezTo>
                    <a:cubicBezTo>
                      <a:pt x="214" y="67"/>
                      <a:pt x="214" y="67"/>
                      <a:pt x="214" y="67"/>
                    </a:cubicBezTo>
                    <a:cubicBezTo>
                      <a:pt x="233" y="56"/>
                      <a:pt x="233" y="56"/>
                      <a:pt x="233" y="56"/>
                    </a:cubicBezTo>
                    <a:cubicBezTo>
                      <a:pt x="116" y="0"/>
                      <a:pt x="116" y="0"/>
                      <a:pt x="116" y="0"/>
                    </a:cubicBezTo>
                    <a:cubicBezTo>
                      <a:pt x="0" y="56"/>
                      <a:pt x="0" y="56"/>
                      <a:pt x="0" y="56"/>
                    </a:cubicBezTo>
                    <a:cubicBezTo>
                      <a:pt x="16" y="66"/>
                      <a:pt x="16" y="66"/>
                      <a:pt x="16" y="66"/>
                    </a:cubicBezTo>
                    <a:cubicBezTo>
                      <a:pt x="16" y="152"/>
                      <a:pt x="16" y="152"/>
                      <a:pt x="16" y="152"/>
                    </a:cubicBezTo>
                    <a:cubicBezTo>
                      <a:pt x="24" y="152"/>
                      <a:pt x="24" y="152"/>
                      <a:pt x="24" y="152"/>
                    </a:cubicBezTo>
                    <a:cubicBezTo>
                      <a:pt x="24" y="71"/>
                      <a:pt x="24" y="71"/>
                      <a:pt x="24" y="71"/>
                    </a:cubicBezTo>
                    <a:cubicBezTo>
                      <a:pt x="34" y="77"/>
                      <a:pt x="34" y="77"/>
                      <a:pt x="34" y="77"/>
                    </a:cubicBezTo>
                    <a:cubicBezTo>
                      <a:pt x="34" y="77"/>
                      <a:pt x="34" y="77"/>
                      <a:pt x="34" y="77"/>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2">
                      <a:lumMod val="75000"/>
                    </a:schemeClr>
                  </a:solidFill>
                </a:endParaRPr>
              </a:p>
            </p:txBody>
          </p:sp>
          <p:sp>
            <p:nvSpPr>
              <p:cNvPr id="59" name="Freeform 128"/>
              <p:cNvSpPr/>
              <p:nvPr/>
            </p:nvSpPr>
            <p:spPr bwMode="auto">
              <a:xfrm>
                <a:off x="4736940" y="7025799"/>
                <a:ext cx="314776" cy="208870"/>
              </a:xfrm>
              <a:custGeom>
                <a:avLst/>
                <a:gdLst>
                  <a:gd name="T0" fmla="*/ 305 w 321"/>
                  <a:gd name="T1" fmla="*/ 12 h 213"/>
                  <a:gd name="T2" fmla="*/ 163 w 321"/>
                  <a:gd name="T3" fmla="*/ 97 h 213"/>
                  <a:gd name="T4" fmla="*/ 21 w 321"/>
                  <a:gd name="T5" fmla="*/ 12 h 213"/>
                  <a:gd name="T6" fmla="*/ 21 w 321"/>
                  <a:gd name="T7" fmla="*/ 12 h 213"/>
                  <a:gd name="T8" fmla="*/ 19 w 321"/>
                  <a:gd name="T9" fmla="*/ 12 h 213"/>
                  <a:gd name="T10" fmla="*/ 0 w 321"/>
                  <a:gd name="T11" fmla="*/ 0 h 213"/>
                  <a:gd name="T12" fmla="*/ 0 w 321"/>
                  <a:gd name="T13" fmla="*/ 213 h 213"/>
                  <a:gd name="T14" fmla="*/ 321 w 321"/>
                  <a:gd name="T15" fmla="*/ 213 h 213"/>
                  <a:gd name="T16" fmla="*/ 321 w 321"/>
                  <a:gd name="T17" fmla="*/ 3 h 213"/>
                  <a:gd name="T18" fmla="*/ 305 w 321"/>
                  <a:gd name="T19" fmla="*/ 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13">
                    <a:moveTo>
                      <a:pt x="305" y="12"/>
                    </a:moveTo>
                    <a:lnTo>
                      <a:pt x="163" y="97"/>
                    </a:lnTo>
                    <a:lnTo>
                      <a:pt x="21" y="12"/>
                    </a:lnTo>
                    <a:lnTo>
                      <a:pt x="21" y="12"/>
                    </a:lnTo>
                    <a:lnTo>
                      <a:pt x="19" y="12"/>
                    </a:lnTo>
                    <a:lnTo>
                      <a:pt x="0" y="0"/>
                    </a:lnTo>
                    <a:lnTo>
                      <a:pt x="0" y="213"/>
                    </a:lnTo>
                    <a:lnTo>
                      <a:pt x="321" y="213"/>
                    </a:lnTo>
                    <a:lnTo>
                      <a:pt x="321" y="3"/>
                    </a:lnTo>
                    <a:lnTo>
                      <a:pt x="305" y="12"/>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AD1C21"/>
                  </a:solidFill>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rot="16200000">
            <a:off x="-2792730" y="2781300"/>
            <a:ext cx="6857365" cy="1278890"/>
          </a:xfrm>
          <a:prstGeom prst="rect">
            <a:avLst/>
          </a:prstGeom>
          <a:gradFill>
            <a:gsLst>
              <a:gs pos="54000">
                <a:srgbClr val="567EC6"/>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rot="5400000">
            <a:off x="541655" y="6120765"/>
            <a:ext cx="189865" cy="1285240"/>
            <a:chOff x="5420076" y="1110496"/>
            <a:chExt cx="146809" cy="607640"/>
          </a:xfrm>
        </p:grpSpPr>
        <p:sp>
          <p:nvSpPr>
            <p:cNvPr id="18" name="矩形 17"/>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124460" y="106045"/>
            <a:ext cx="1027430" cy="3599815"/>
          </a:xfrm>
          <a:prstGeom prst="rect">
            <a:avLst/>
          </a:prstGeom>
          <a:noFill/>
        </p:spPr>
        <p:txBody>
          <a:bodyPr vert="eaVert" wrap="square" lIns="91436" tIns="45718" rIns="91436" bIns="45718" rtlCol="0">
            <a:spAutoFit/>
          </a:bodyPr>
          <a:lstStyle/>
          <a:p>
            <a:r>
              <a:rPr lang="en-US" altLang="zh-CN" sz="5500" b="1" dirty="0">
                <a:solidFill>
                  <a:schemeClr val="bg1"/>
                </a:solidFill>
                <a:latin typeface="Eras Light ITC" panose="020B0402030504020804" pitchFamily="34" charset="0"/>
              </a:rPr>
              <a:t>CONTENTS</a:t>
            </a:r>
            <a:endParaRPr lang="zh-CN" altLang="en-US" sz="5500" b="1" dirty="0">
              <a:solidFill>
                <a:schemeClr val="bg1"/>
              </a:solidFill>
              <a:latin typeface="Eras Light ITC" panose="020B0402030504020804" pitchFamily="34" charset="0"/>
            </a:endParaRPr>
          </a:p>
        </p:txBody>
      </p:sp>
      <p:grpSp>
        <p:nvGrpSpPr>
          <p:cNvPr id="26" name="组合 25"/>
          <p:cNvGrpSpPr/>
          <p:nvPr/>
        </p:nvGrpSpPr>
        <p:grpSpPr>
          <a:xfrm>
            <a:off x="11497945" y="262255"/>
            <a:ext cx="694690" cy="492760"/>
            <a:chOff x="18107" y="413"/>
            <a:chExt cx="1094" cy="776"/>
          </a:xfrm>
        </p:grpSpPr>
        <p:grpSp>
          <p:nvGrpSpPr>
            <p:cNvPr id="27" name="组合 26"/>
            <p:cNvGrpSpPr/>
            <p:nvPr/>
          </p:nvGrpSpPr>
          <p:grpSpPr>
            <a:xfrm>
              <a:off x="19027" y="422"/>
              <a:ext cx="174" cy="766"/>
              <a:chOff x="5420076" y="1110496"/>
              <a:chExt cx="146809" cy="607640"/>
            </a:xfrm>
          </p:grpSpPr>
          <p:sp>
            <p:nvSpPr>
              <p:cNvPr id="28" name="矩形 27"/>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18107" y="413"/>
              <a:ext cx="773" cy="776"/>
              <a:chOff x="6627633" y="1382238"/>
              <a:chExt cx="491115" cy="492879"/>
            </a:xfrm>
          </p:grpSpPr>
          <p:sp>
            <p:nvSpPr>
              <p:cNvPr id="34" name="矩形 33"/>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grpSp>
        <p:nvGrpSpPr>
          <p:cNvPr id="3" name="组合 2"/>
          <p:cNvGrpSpPr/>
          <p:nvPr/>
        </p:nvGrpSpPr>
        <p:grpSpPr>
          <a:xfrm>
            <a:off x="2660721" y="1905952"/>
            <a:ext cx="7451900" cy="2887979"/>
            <a:chOff x="2455023" y="1217737"/>
            <a:chExt cx="7451900" cy="2887979"/>
          </a:xfrm>
        </p:grpSpPr>
        <p:sp>
          <p:nvSpPr>
            <p:cNvPr id="87" name="文本框 86"/>
            <p:cNvSpPr txBox="1"/>
            <p:nvPr/>
          </p:nvSpPr>
          <p:spPr>
            <a:xfrm>
              <a:off x="3601588" y="1266569"/>
              <a:ext cx="2031317" cy="646327"/>
            </a:xfrm>
            <a:prstGeom prst="rect">
              <a:avLst/>
            </a:prstGeom>
            <a:noFill/>
          </p:spPr>
          <p:txBody>
            <a:bodyPr wrap="none" lIns="91436" tIns="45718" rIns="91436" bIns="45718" rtlCol="0">
              <a:spAutoFit/>
            </a:bodyPr>
            <a:lstStyle/>
            <a:p>
              <a:r>
                <a:rPr lang="zh-CN" altLang="en-US" sz="3600" dirty="0" smtClean="0">
                  <a:solidFill>
                    <a:schemeClr val="tx2">
                      <a:lumMod val="50000"/>
                    </a:schemeClr>
                  </a:solidFill>
                  <a:latin typeface="微软雅黑" panose="020B0503020204020204" pitchFamily="34" charset="-122"/>
                  <a:ea typeface="微软雅黑" panose="020B0503020204020204" pitchFamily="34" charset="-122"/>
                </a:rPr>
                <a:t>研究</a:t>
              </a:r>
              <a:r>
                <a:rPr lang="zh-CN" altLang="en-US" sz="3600" dirty="0">
                  <a:solidFill>
                    <a:schemeClr val="tx2">
                      <a:lumMod val="50000"/>
                    </a:schemeClr>
                  </a:solidFill>
                  <a:latin typeface="微软雅黑" panose="020B0503020204020204" pitchFamily="34" charset="-122"/>
                  <a:ea typeface="微软雅黑" panose="020B0503020204020204" pitchFamily="34" charset="-122"/>
                </a:rPr>
                <a:t>问题</a:t>
              </a:r>
              <a:endParaRPr lang="zh-CN" altLang="en-US" sz="3600" dirty="0" smtClean="0">
                <a:solidFill>
                  <a:schemeClr val="tx2">
                    <a:lumMod val="50000"/>
                  </a:schemeClr>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7875606" y="1288182"/>
              <a:ext cx="2031317" cy="646327"/>
            </a:xfrm>
            <a:prstGeom prst="rect">
              <a:avLst/>
            </a:prstGeom>
            <a:noFill/>
          </p:spPr>
          <p:txBody>
            <a:bodyPr wrap="none" lIns="91436" tIns="45718" rIns="91436" bIns="45718" rtlCol="0">
              <a:spAutoFit/>
            </a:bodyPr>
            <a:lstStyle/>
            <a:p>
              <a:r>
                <a:rPr lang="zh-CN" altLang="en-US" sz="3600" dirty="0">
                  <a:solidFill>
                    <a:schemeClr val="tx2">
                      <a:lumMod val="50000"/>
                    </a:schemeClr>
                  </a:solidFill>
                  <a:latin typeface="微软雅黑" panose="020B0503020204020204" pitchFamily="34" charset="-122"/>
                  <a:ea typeface="微软雅黑" panose="020B0503020204020204" pitchFamily="34" charset="-122"/>
                </a:rPr>
                <a:t>背景</a:t>
              </a:r>
              <a:r>
                <a:rPr lang="zh-CN" altLang="en-US" sz="3600" dirty="0" smtClean="0">
                  <a:solidFill>
                    <a:schemeClr val="tx2">
                      <a:lumMod val="50000"/>
                    </a:schemeClr>
                  </a:solidFill>
                  <a:latin typeface="微软雅黑" panose="020B0503020204020204" pitchFamily="34" charset="-122"/>
                  <a:ea typeface="微软雅黑" panose="020B0503020204020204" pitchFamily="34" charset="-122"/>
                </a:rPr>
                <a:t>知识</a:t>
              </a:r>
            </a:p>
          </p:txBody>
        </p:sp>
        <p:sp>
          <p:nvSpPr>
            <p:cNvPr id="57" name="文本框 56"/>
            <p:cNvSpPr txBox="1"/>
            <p:nvPr/>
          </p:nvSpPr>
          <p:spPr>
            <a:xfrm>
              <a:off x="3857826" y="3256804"/>
              <a:ext cx="2031317" cy="646327"/>
            </a:xfrm>
            <a:prstGeom prst="rect">
              <a:avLst/>
            </a:prstGeom>
            <a:noFill/>
          </p:spPr>
          <p:txBody>
            <a:bodyPr wrap="none" lIns="91436" tIns="45718" rIns="91436" bIns="45718" rtlCol="0">
              <a:spAutoFit/>
            </a:bodyPr>
            <a:lstStyle/>
            <a:p>
              <a:r>
                <a:rPr lang="zh-CN" altLang="en-US" sz="3600" dirty="0" smtClean="0">
                  <a:solidFill>
                    <a:schemeClr val="tx2">
                      <a:lumMod val="50000"/>
                    </a:schemeClr>
                  </a:solidFill>
                  <a:latin typeface="微软雅黑" panose="020B0503020204020204" pitchFamily="34" charset="-122"/>
                  <a:ea typeface="微软雅黑" panose="020B0503020204020204" pitchFamily="34" charset="-122"/>
                </a:rPr>
                <a:t>研究内容</a:t>
              </a:r>
            </a:p>
          </p:txBody>
        </p:sp>
        <p:sp>
          <p:nvSpPr>
            <p:cNvPr id="43" name="文本框 42"/>
            <p:cNvSpPr txBox="1"/>
            <p:nvPr/>
          </p:nvSpPr>
          <p:spPr>
            <a:xfrm>
              <a:off x="8183020" y="3256804"/>
              <a:ext cx="1107988" cy="646327"/>
            </a:xfrm>
            <a:prstGeom prst="rect">
              <a:avLst/>
            </a:prstGeom>
            <a:noFill/>
          </p:spPr>
          <p:txBody>
            <a:bodyPr wrap="none" lIns="91436" tIns="45718" rIns="91436" bIns="45718" rtlCol="0">
              <a:spAutoFit/>
            </a:bodyPr>
            <a:lstStyle/>
            <a:p>
              <a:r>
                <a:rPr lang="zh-CN" altLang="en-US" sz="3600" dirty="0">
                  <a:solidFill>
                    <a:schemeClr val="tx2">
                      <a:lumMod val="50000"/>
                    </a:schemeClr>
                  </a:solidFill>
                  <a:latin typeface="微软雅黑" panose="020B0503020204020204" pitchFamily="34" charset="-122"/>
                  <a:ea typeface="微软雅黑" panose="020B0503020204020204" pitchFamily="34" charset="-122"/>
                </a:rPr>
                <a:t>结论</a:t>
              </a:r>
            </a:p>
          </p:txBody>
        </p:sp>
        <p:grpSp>
          <p:nvGrpSpPr>
            <p:cNvPr id="70" name="组合 69"/>
            <p:cNvGrpSpPr/>
            <p:nvPr/>
          </p:nvGrpSpPr>
          <p:grpSpPr>
            <a:xfrm>
              <a:off x="2455023" y="1225357"/>
              <a:ext cx="1038225" cy="923924"/>
              <a:chOff x="821769" y="1826238"/>
              <a:chExt cx="1038225" cy="923924"/>
            </a:xfrm>
          </p:grpSpPr>
          <p:sp>
            <p:nvSpPr>
              <p:cNvPr id="71" name="矩形 70"/>
              <p:cNvSpPr/>
              <p:nvPr/>
            </p:nvSpPr>
            <p:spPr>
              <a:xfrm>
                <a:off x="821769" y="1826238"/>
                <a:ext cx="504825" cy="504825"/>
              </a:xfrm>
              <a:prstGeom prst="rect">
                <a:avLst/>
              </a:prstGeom>
              <a:solidFill>
                <a:srgbClr val="0070C0"/>
              </a:solidFill>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FFFFFF"/>
                    </a:solidFill>
                    <a:sym typeface="Arial" panose="020B0604020202020204" pitchFamily="34" charset="0"/>
                  </a:rPr>
                  <a:t>01</a:t>
                </a:r>
                <a:endParaRPr lang="zh-CN" altLang="en-US" sz="2400" b="1" dirty="0" err="1">
                  <a:solidFill>
                    <a:srgbClr val="FFFFFF"/>
                  </a:solidFill>
                  <a:sym typeface="Arial" panose="020B0604020202020204" pitchFamily="34" charset="0"/>
                </a:endParaRPr>
              </a:p>
            </p:txBody>
          </p:sp>
          <p:sp>
            <p:nvSpPr>
              <p:cNvPr id="72" name="矩形 71"/>
              <p:cNvSpPr/>
              <p:nvPr/>
            </p:nvSpPr>
            <p:spPr>
              <a:xfrm>
                <a:off x="1355169" y="1931013"/>
                <a:ext cx="400050" cy="400050"/>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73" name="矩形 72"/>
              <p:cNvSpPr/>
              <p:nvPr/>
            </p:nvSpPr>
            <p:spPr>
              <a:xfrm>
                <a:off x="936069" y="2359637"/>
                <a:ext cx="390525" cy="39052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fontScale="8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74" name="矩形 73"/>
              <p:cNvSpPr/>
              <p:nvPr/>
            </p:nvSpPr>
            <p:spPr>
              <a:xfrm>
                <a:off x="1355169" y="2359637"/>
                <a:ext cx="504825" cy="333376"/>
              </a:xfrm>
              <a:prstGeom prst="rect">
                <a:avLst/>
              </a:prstGeom>
              <a:solidFill>
                <a:schemeClr val="accent1">
                  <a:lumMod val="40000"/>
                  <a:lumOff val="60000"/>
                </a:schemeClr>
              </a:solidFill>
            </p:spPr>
            <p:txBody>
              <a:bodyPr rot="0" spcFirstLastPara="0" vert="horz" wrap="square" lIns="91440" tIns="45720" rIns="91440" bIns="45720" numCol="1" spcCol="0" rtlCol="0" fromWordArt="0" anchor="ctr" anchorCtr="0" forceAA="0" compatLnSpc="1">
                <a:normAutofit fontScale="7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grpSp>
        <p:grpSp>
          <p:nvGrpSpPr>
            <p:cNvPr id="96" name="组合 95"/>
            <p:cNvGrpSpPr/>
            <p:nvPr/>
          </p:nvGrpSpPr>
          <p:grpSpPr>
            <a:xfrm>
              <a:off x="6802233" y="1217737"/>
              <a:ext cx="1038225" cy="935354"/>
              <a:chOff x="821769" y="1826238"/>
              <a:chExt cx="1038225" cy="935354"/>
            </a:xfrm>
          </p:grpSpPr>
          <p:sp>
            <p:nvSpPr>
              <p:cNvPr id="97" name="矩形 96"/>
              <p:cNvSpPr/>
              <p:nvPr/>
            </p:nvSpPr>
            <p:spPr>
              <a:xfrm>
                <a:off x="821769" y="1826238"/>
                <a:ext cx="504825" cy="504825"/>
              </a:xfrm>
              <a:prstGeom prst="rect">
                <a:avLst/>
              </a:prstGeom>
              <a:solidFill>
                <a:srgbClr val="0070C0"/>
              </a:solidFill>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FF"/>
                    </a:solidFill>
                    <a:sym typeface="Arial" panose="020B0604020202020204" pitchFamily="34" charset="0"/>
                  </a:rPr>
                  <a:t>02</a:t>
                </a:r>
                <a:endParaRPr lang="zh-CN" altLang="en-US" sz="2400" b="1" dirty="0" err="1">
                  <a:solidFill>
                    <a:srgbClr val="FFFFFF"/>
                  </a:solidFill>
                  <a:sym typeface="Arial" panose="020B0604020202020204" pitchFamily="34" charset="0"/>
                </a:endParaRPr>
              </a:p>
            </p:txBody>
          </p:sp>
          <p:sp>
            <p:nvSpPr>
              <p:cNvPr id="98" name="矩形 97"/>
              <p:cNvSpPr/>
              <p:nvPr/>
            </p:nvSpPr>
            <p:spPr>
              <a:xfrm>
                <a:off x="1355169" y="1931013"/>
                <a:ext cx="400050" cy="400050"/>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99" name="矩形 98"/>
              <p:cNvSpPr/>
              <p:nvPr/>
            </p:nvSpPr>
            <p:spPr>
              <a:xfrm>
                <a:off x="936069" y="2371067"/>
                <a:ext cx="390525" cy="39052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fontScale="8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100" name="矩形 99"/>
              <p:cNvSpPr/>
              <p:nvPr/>
            </p:nvSpPr>
            <p:spPr>
              <a:xfrm>
                <a:off x="1355169" y="2371067"/>
                <a:ext cx="504825" cy="333376"/>
              </a:xfrm>
              <a:prstGeom prst="rect">
                <a:avLst/>
              </a:prstGeom>
              <a:solidFill>
                <a:schemeClr val="accent1">
                  <a:lumMod val="40000"/>
                  <a:lumOff val="60000"/>
                </a:schemeClr>
              </a:solidFill>
            </p:spPr>
            <p:txBody>
              <a:bodyPr rot="0" spcFirstLastPara="0" vert="horz" wrap="square" lIns="91440" tIns="45720" rIns="91440" bIns="45720" numCol="1" spcCol="0" rtlCol="0" fromWordArt="0" anchor="ctr" anchorCtr="0" forceAA="0" compatLnSpc="1">
                <a:normAutofit fontScale="7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grpSp>
        <p:grpSp>
          <p:nvGrpSpPr>
            <p:cNvPr id="101" name="组合 100"/>
            <p:cNvGrpSpPr/>
            <p:nvPr/>
          </p:nvGrpSpPr>
          <p:grpSpPr>
            <a:xfrm>
              <a:off x="2455023" y="3166552"/>
              <a:ext cx="1038225" cy="935354"/>
              <a:chOff x="821769" y="1826238"/>
              <a:chExt cx="1038225" cy="935354"/>
            </a:xfrm>
          </p:grpSpPr>
          <p:sp>
            <p:nvSpPr>
              <p:cNvPr id="102" name="矩形 101"/>
              <p:cNvSpPr/>
              <p:nvPr/>
            </p:nvSpPr>
            <p:spPr>
              <a:xfrm>
                <a:off x="821769" y="1826238"/>
                <a:ext cx="504825" cy="504825"/>
              </a:xfrm>
              <a:prstGeom prst="rect">
                <a:avLst/>
              </a:prstGeom>
              <a:solidFill>
                <a:srgbClr val="0070C0"/>
              </a:solidFill>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FF"/>
                    </a:solidFill>
                    <a:sym typeface="Arial" panose="020B0604020202020204" pitchFamily="34" charset="0"/>
                  </a:rPr>
                  <a:t>03</a:t>
                </a:r>
                <a:endParaRPr lang="zh-CN" altLang="en-US" sz="2400" b="1" dirty="0" err="1">
                  <a:solidFill>
                    <a:srgbClr val="FFFFFF"/>
                  </a:solidFill>
                  <a:sym typeface="Arial" panose="020B0604020202020204" pitchFamily="34" charset="0"/>
                </a:endParaRPr>
              </a:p>
            </p:txBody>
          </p:sp>
          <p:sp>
            <p:nvSpPr>
              <p:cNvPr id="105" name="矩形 104"/>
              <p:cNvSpPr/>
              <p:nvPr/>
            </p:nvSpPr>
            <p:spPr>
              <a:xfrm>
                <a:off x="1355169" y="1931013"/>
                <a:ext cx="400050" cy="400050"/>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106" name="矩形 105"/>
              <p:cNvSpPr/>
              <p:nvPr/>
            </p:nvSpPr>
            <p:spPr>
              <a:xfrm>
                <a:off x="936069" y="2371067"/>
                <a:ext cx="390525" cy="39052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fontScale="8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107" name="矩形 106"/>
              <p:cNvSpPr/>
              <p:nvPr/>
            </p:nvSpPr>
            <p:spPr>
              <a:xfrm>
                <a:off x="1355169" y="2371067"/>
                <a:ext cx="504825" cy="333376"/>
              </a:xfrm>
              <a:prstGeom prst="rect">
                <a:avLst/>
              </a:prstGeom>
              <a:solidFill>
                <a:schemeClr val="accent1">
                  <a:lumMod val="40000"/>
                  <a:lumOff val="60000"/>
                </a:schemeClr>
              </a:solidFill>
            </p:spPr>
            <p:txBody>
              <a:bodyPr rot="0" spcFirstLastPara="0" vert="horz" wrap="square" lIns="91440" tIns="45720" rIns="91440" bIns="45720" numCol="1" spcCol="0" rtlCol="0" fromWordArt="0" anchor="ctr" anchorCtr="0" forceAA="0" compatLnSpc="1">
                <a:normAutofit fontScale="7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grpSp>
        <p:grpSp>
          <p:nvGrpSpPr>
            <p:cNvPr id="109" name="组合 108"/>
            <p:cNvGrpSpPr/>
            <p:nvPr/>
          </p:nvGrpSpPr>
          <p:grpSpPr>
            <a:xfrm>
              <a:off x="6802233" y="3170362"/>
              <a:ext cx="1038225" cy="935354"/>
              <a:chOff x="821769" y="1826238"/>
              <a:chExt cx="1038225" cy="935354"/>
            </a:xfrm>
          </p:grpSpPr>
          <p:sp>
            <p:nvSpPr>
              <p:cNvPr id="110" name="矩形 109"/>
              <p:cNvSpPr/>
              <p:nvPr/>
            </p:nvSpPr>
            <p:spPr>
              <a:xfrm>
                <a:off x="821769" y="1826238"/>
                <a:ext cx="504825" cy="504825"/>
              </a:xfrm>
              <a:prstGeom prst="rect">
                <a:avLst/>
              </a:prstGeom>
              <a:solidFill>
                <a:srgbClr val="0070C0"/>
              </a:solidFill>
            </p:spPr>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smtClean="0">
                    <a:solidFill>
                      <a:srgbClr val="FFFFFF"/>
                    </a:solidFill>
                    <a:sym typeface="Arial" panose="020B0604020202020204" pitchFamily="34" charset="0"/>
                  </a:rPr>
                  <a:t>04</a:t>
                </a:r>
                <a:endParaRPr lang="zh-CN" altLang="en-US" sz="2400" b="1" dirty="0" err="1">
                  <a:solidFill>
                    <a:srgbClr val="FFFFFF"/>
                  </a:solidFill>
                  <a:sym typeface="Arial" panose="020B0604020202020204" pitchFamily="34" charset="0"/>
                </a:endParaRPr>
              </a:p>
            </p:txBody>
          </p:sp>
          <p:sp>
            <p:nvSpPr>
              <p:cNvPr id="111" name="矩形 110"/>
              <p:cNvSpPr/>
              <p:nvPr/>
            </p:nvSpPr>
            <p:spPr>
              <a:xfrm>
                <a:off x="1355169" y="1931013"/>
                <a:ext cx="400050" cy="400050"/>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112" name="矩形 111"/>
              <p:cNvSpPr/>
              <p:nvPr/>
            </p:nvSpPr>
            <p:spPr>
              <a:xfrm>
                <a:off x="936069" y="2371067"/>
                <a:ext cx="390525" cy="390525"/>
              </a:xfrm>
              <a:prstGeom prst="rect">
                <a:avLst/>
              </a:prstGeom>
              <a:solidFill>
                <a:schemeClr val="accent1"/>
              </a:solidFill>
            </p:spPr>
            <p:txBody>
              <a:bodyPr rot="0" spcFirstLastPara="0" vert="horz" wrap="square" lIns="91440" tIns="45720" rIns="91440" bIns="45720" numCol="1" spcCol="0" rtlCol="0" fromWordArt="0" anchor="ctr" anchorCtr="0" forceAA="0" compatLnSpc="1">
                <a:normAutofit fontScale="87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sp>
            <p:nvSpPr>
              <p:cNvPr id="113" name="矩形 112"/>
              <p:cNvSpPr/>
              <p:nvPr/>
            </p:nvSpPr>
            <p:spPr>
              <a:xfrm>
                <a:off x="1355169" y="2371067"/>
                <a:ext cx="504825" cy="333376"/>
              </a:xfrm>
              <a:prstGeom prst="rect">
                <a:avLst/>
              </a:prstGeom>
              <a:solidFill>
                <a:schemeClr val="accent1">
                  <a:lumMod val="40000"/>
                  <a:lumOff val="60000"/>
                </a:schemeClr>
              </a:solidFill>
            </p:spPr>
            <p:txBody>
              <a:bodyPr rot="0" spcFirstLastPara="0" vert="horz" wrap="square" lIns="91440" tIns="45720" rIns="91440" bIns="45720" numCol="1" spcCol="0" rtlCol="0" fromWordArt="0" anchor="ctr" anchorCtr="0" forceAA="0" compatLnSpc="1">
                <a:normAutofit fontScale="7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endParaRPr lang="zh-CN" altLang="en-US" dirty="0" err="1">
                  <a:solidFill>
                    <a:srgbClr val="FFFFFF"/>
                  </a:solidFill>
                  <a:sym typeface="Arial" panose="020B0604020202020204" pitchFamily="34" charset="0"/>
                </a:endParaRPr>
              </a:p>
            </p:txBody>
          </p:sp>
        </p:grpSp>
      </p:grpSp>
    </p:spTree>
  </p:cSld>
  <p:clrMapOvr>
    <a:masterClrMapping/>
  </p:clrMapOvr>
  <mc:AlternateContent xmlns:mc="http://schemas.openxmlformats.org/markup-compatibility/2006" xmlns:p14="http://schemas.microsoft.com/office/powerpoint/2010/main">
    <mc:Choice Requires="p14">
      <p:transition p14:dur="0" advTm="17651"/>
    </mc:Choice>
    <mc:Fallback xmlns="">
      <p:transition advTm="17651"/>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270" y="262255"/>
            <a:ext cx="12193905" cy="523498"/>
            <a:chOff x="-1270" y="262255"/>
            <a:chExt cx="12193905" cy="523498"/>
          </a:xfrm>
        </p:grpSpPr>
        <p:sp>
          <p:nvSpPr>
            <p:cNvPr id="33" name="矩形 32"/>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rot="10800000">
              <a:off x="509270" y="262255"/>
              <a:ext cx="10903585" cy="497205"/>
            </a:xfrm>
            <a:prstGeom prst="rect">
              <a:avLst/>
            </a:prstGeom>
            <a:gradFill>
              <a:gsLst>
                <a:gs pos="0">
                  <a:schemeClr val="accent1">
                    <a:alpha val="0"/>
                    <a:lumMod val="0"/>
                    <a:lumOff val="100000"/>
                  </a:schemeClr>
                </a:gs>
                <a:gs pos="64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8022234" y="319437"/>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11497945" y="262255"/>
              <a:ext cx="694690" cy="492760"/>
              <a:chOff x="18107" y="413"/>
              <a:chExt cx="1094" cy="776"/>
            </a:xfrm>
          </p:grpSpPr>
          <p:grpSp>
            <p:nvGrpSpPr>
              <p:cNvPr id="44" name="组合 43"/>
              <p:cNvGrpSpPr/>
              <p:nvPr/>
            </p:nvGrpSpPr>
            <p:grpSpPr>
              <a:xfrm>
                <a:off x="19027" y="422"/>
                <a:ext cx="174" cy="766"/>
                <a:chOff x="5420076" y="1110496"/>
                <a:chExt cx="146809" cy="607640"/>
              </a:xfrm>
            </p:grpSpPr>
            <p:sp>
              <p:nvSpPr>
                <p:cNvPr id="48" name="矩形 47"/>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p:cNvGrpSpPr/>
              <p:nvPr/>
            </p:nvGrpSpPr>
            <p:grpSpPr>
              <a:xfrm>
                <a:off x="18107" y="413"/>
                <a:ext cx="773" cy="776"/>
                <a:chOff x="6627633" y="1382238"/>
                <a:chExt cx="491115" cy="492879"/>
              </a:xfrm>
            </p:grpSpPr>
            <p:sp>
              <p:nvSpPr>
                <p:cNvPr id="46" name="矩形 45"/>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7" name="文本框 36"/>
            <p:cNvSpPr txBox="1"/>
            <p:nvPr/>
          </p:nvSpPr>
          <p:spPr>
            <a:xfrm>
              <a:off x="509270" y="267970"/>
              <a:ext cx="1415772" cy="461665"/>
            </a:xfrm>
            <a:prstGeom prst="rect">
              <a:avLst/>
            </a:prstGeom>
            <a:noFill/>
          </p:spPr>
          <p:txBody>
            <a:bodyPr wrap="none" rtlCol="0" anchor="t">
              <a:spAutoFit/>
            </a:bodyPr>
            <a:lstStyle/>
            <a:p>
              <a:r>
                <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rPr>
                <a:t>研究</a:t>
              </a:r>
              <a:r>
                <a:rPr lang="zh-CN" altLang="en-US" sz="2400" dirty="0">
                  <a:solidFill>
                    <a:schemeClr val="tx2">
                      <a:lumMod val="50000"/>
                    </a:schemeClr>
                  </a:solidFill>
                  <a:latin typeface="微软雅黑" panose="020B0503020204020204" pitchFamily="34" charset="-122"/>
                  <a:ea typeface="微软雅黑" panose="020B0503020204020204" pitchFamily="34" charset="-122"/>
                  <a:sym typeface="+mn-ea"/>
                </a:rPr>
                <a:t>问题</a:t>
              </a:r>
              <a:endPar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nvGrpSpPr>
            <p:cNvPr id="41" name="组合 40"/>
            <p:cNvGrpSpPr/>
            <p:nvPr/>
          </p:nvGrpSpPr>
          <p:grpSpPr>
            <a:xfrm>
              <a:off x="-1270" y="263525"/>
              <a:ext cx="490855" cy="522228"/>
              <a:chOff x="9916" y="358"/>
              <a:chExt cx="773" cy="886"/>
            </a:xfrm>
          </p:grpSpPr>
          <p:sp>
            <p:nvSpPr>
              <p:cNvPr id="42" name="矩形 4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43" name="文本框 42"/>
              <p:cNvSpPr txBox="1"/>
              <p:nvPr/>
            </p:nvSpPr>
            <p:spPr>
              <a:xfrm>
                <a:off x="10019" y="358"/>
                <a:ext cx="475" cy="886"/>
              </a:xfrm>
              <a:prstGeom prst="rect">
                <a:avLst/>
              </a:prstGeom>
              <a:noFill/>
            </p:spPr>
            <p:txBody>
              <a:bodyPr wrap="square" rtlCol="0">
                <a:spAutoFit/>
              </a:bodyPr>
              <a:lstStyle/>
              <a:p>
                <a:r>
                  <a:rPr lang="en-US" altLang="zh-CN" sz="2800" b="1" dirty="0" smtClean="0">
                    <a:solidFill>
                      <a:schemeClr val="bg1"/>
                    </a:solidFill>
                  </a:rPr>
                  <a:t>1</a:t>
                </a:r>
              </a:p>
            </p:txBody>
          </p:sp>
        </p:grpSp>
      </p:grpSp>
      <p:sp>
        <p:nvSpPr>
          <p:cNvPr id="10" name="文本框 9"/>
          <p:cNvSpPr txBox="1"/>
          <p:nvPr/>
        </p:nvSpPr>
        <p:spPr>
          <a:xfrm>
            <a:off x="5822764" y="2376215"/>
            <a:ext cx="477054" cy="1504336"/>
          </a:xfrm>
          <a:prstGeom prst="rect">
            <a:avLst/>
          </a:prstGeom>
          <a:noFill/>
        </p:spPr>
        <p:txBody>
          <a:bodyPr vert="eaVert" wrap="square" rtlCol="0">
            <a:spAutoFit/>
          </a:bodyPr>
          <a:lstStyle/>
          <a:p>
            <a:r>
              <a:rPr lang="zh-CN" altLang="en-US" dirty="0"/>
              <a:t>手语</a:t>
            </a:r>
          </a:p>
        </p:txBody>
      </p:sp>
      <p:pic>
        <p:nvPicPr>
          <p:cNvPr id="4" name="图片 3"/>
          <p:cNvPicPr>
            <a:picLocks noChangeAspect="1"/>
          </p:cNvPicPr>
          <p:nvPr/>
        </p:nvPicPr>
        <p:blipFill>
          <a:blip r:embed="rId3"/>
          <a:stretch>
            <a:fillRect/>
          </a:stretch>
        </p:blipFill>
        <p:spPr>
          <a:xfrm>
            <a:off x="365760" y="4333676"/>
            <a:ext cx="5063059" cy="14400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157" y="1526877"/>
            <a:ext cx="3135251" cy="2160000"/>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01128" y="1526877"/>
            <a:ext cx="2806342" cy="2160000"/>
          </a:xfrm>
          <a:prstGeom prst="rect">
            <a:avLst/>
          </a:prstGeom>
        </p:spPr>
      </p:pic>
      <p:sp>
        <p:nvSpPr>
          <p:cNvPr id="14" name="矩形 13"/>
          <p:cNvSpPr/>
          <p:nvPr/>
        </p:nvSpPr>
        <p:spPr>
          <a:xfrm>
            <a:off x="8502540" y="4730510"/>
            <a:ext cx="3381054" cy="646331"/>
          </a:xfrm>
          <a:prstGeom prst="rect">
            <a:avLst/>
          </a:prstGeom>
        </p:spPr>
        <p:txBody>
          <a:bodyPr wrap="none">
            <a:spAutoFit/>
          </a:bodyPr>
          <a:lstStyle/>
          <a:p>
            <a:r>
              <a:rPr lang="en-US" altLang="zh-CN" sz="3600" dirty="0">
                <a:solidFill>
                  <a:srgbClr val="FF0000"/>
                </a:solidFill>
              </a:rPr>
              <a:t>Nash equilibrium</a:t>
            </a:r>
          </a:p>
        </p:txBody>
      </p:sp>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4043" y="1526877"/>
            <a:ext cx="4038261" cy="2160000"/>
          </a:xfrm>
          <a:prstGeom prst="rect">
            <a:avLst/>
          </a:prstGeom>
        </p:spPr>
      </p:pic>
      <p:pic>
        <p:nvPicPr>
          <p:cNvPr id="3" name="图片 2"/>
          <p:cNvPicPr>
            <a:picLocks noChangeAspect="1"/>
          </p:cNvPicPr>
          <p:nvPr/>
        </p:nvPicPr>
        <p:blipFill>
          <a:blip r:embed="rId7"/>
          <a:stretch>
            <a:fillRect/>
          </a:stretch>
        </p:blipFill>
        <p:spPr>
          <a:xfrm>
            <a:off x="5771306" y="4375436"/>
            <a:ext cx="2187130" cy="135647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Tm="41623"/>
    </mc:Choice>
    <mc:Fallback xmlns="">
      <p:transition advTm="41623"/>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08496" y="148640"/>
            <a:ext cx="10694670" cy="1031240"/>
          </a:xfrm>
          <a:prstGeom prst="rect">
            <a:avLst/>
          </a:prstGeom>
          <a:gradFill>
            <a:gsLst>
              <a:gs pos="45000">
                <a:srgbClr val="567EC6"/>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rot="10800000">
            <a:off x="-82517" y="156470"/>
            <a:ext cx="227330" cy="1036320"/>
            <a:chOff x="5420076" y="1110496"/>
            <a:chExt cx="146809" cy="607640"/>
          </a:xfrm>
        </p:grpSpPr>
        <p:sp>
          <p:nvSpPr>
            <p:cNvPr id="4" name="矩形 3"/>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226060" y="156470"/>
            <a:ext cx="1118114" cy="1026051"/>
            <a:chOff x="595" y="4504"/>
            <a:chExt cx="1761" cy="1506"/>
          </a:xfrm>
        </p:grpSpPr>
        <p:sp>
          <p:nvSpPr>
            <p:cNvPr id="50" name="矩形 49"/>
            <p:cNvSpPr/>
            <p:nvPr/>
          </p:nvSpPr>
          <p:spPr>
            <a:xfrm>
              <a:off x="595" y="4504"/>
              <a:ext cx="1761" cy="1506"/>
            </a:xfrm>
            <a:prstGeom prst="rect">
              <a:avLst/>
            </a:prstGeom>
            <a:solidFill>
              <a:srgbClr val="567EC6"/>
            </a:solidFill>
            <a:ln w="12700" cap="flat" cmpd="sng" algn="ctr">
              <a:noFill/>
              <a:prstDash val="solid"/>
              <a:miter lim="800000"/>
            </a:ln>
            <a:effectLst/>
          </p:spPr>
          <p:txBody>
            <a:bodyPr rtlCol="0" anchor="ctr">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CN" altLang="en-US" sz="2800" dirty="0">
                <a:solidFill>
                  <a:sysClr val="window" lastClr="FFFFFF"/>
                </a:solidFill>
                <a:sym typeface="Arial" panose="020B0604020202020204" pitchFamily="34" charset="0"/>
              </a:endParaRPr>
            </a:p>
          </p:txBody>
        </p:sp>
        <p:sp>
          <p:nvSpPr>
            <p:cNvPr id="51" name="文本框 50"/>
            <p:cNvSpPr txBox="1"/>
            <p:nvPr/>
          </p:nvSpPr>
          <p:spPr>
            <a:xfrm>
              <a:off x="1085" y="4601"/>
              <a:ext cx="785" cy="1218"/>
            </a:xfrm>
            <a:prstGeom prst="rect">
              <a:avLst/>
            </a:prstGeom>
            <a:noFill/>
          </p:spPr>
          <p:txBody>
            <a:bodyPr wrap="square" rtlCol="0">
              <a:spAutoFit/>
            </a:bodyPr>
            <a:lstStyle/>
            <a:p>
              <a:r>
                <a:rPr lang="en-US" altLang="zh-CN" sz="4800" dirty="0" smtClean="0">
                  <a:solidFill>
                    <a:schemeClr val="bg1"/>
                  </a:solidFill>
                </a:rPr>
                <a:t>2</a:t>
              </a:r>
              <a:endParaRPr lang="zh-CN" altLang="en-US" sz="2000" dirty="0">
                <a:solidFill>
                  <a:schemeClr val="bg1"/>
                </a:solidFill>
              </a:endParaRPr>
            </a:p>
          </p:txBody>
        </p:sp>
      </p:grpSp>
      <p:sp>
        <p:nvSpPr>
          <p:cNvPr id="12" name="文本框 11"/>
          <p:cNvSpPr txBox="1"/>
          <p:nvPr/>
        </p:nvSpPr>
        <p:spPr>
          <a:xfrm>
            <a:off x="8845002" y="142486"/>
            <a:ext cx="2544282" cy="707884"/>
          </a:xfrm>
          <a:prstGeom prst="rect">
            <a:avLst/>
          </a:prstGeom>
          <a:noFill/>
        </p:spPr>
        <p:txBody>
          <a:bodyPr wrap="none" lIns="91438" tIns="45719" rIns="91438" bIns="45719" rtlCol="0">
            <a:spAutoFit/>
          </a:bodyPr>
          <a:lstStyle/>
          <a:p>
            <a:r>
              <a:rPr lang="zh-CN" altLang="en-US" sz="4000" spc="600" dirty="0" smtClean="0">
                <a:solidFill>
                  <a:schemeClr val="bg1"/>
                </a:solidFill>
                <a:latin typeface="微软雅黑" panose="020B0503020204020204" pitchFamily="34" charset="-122"/>
                <a:ea typeface="微软雅黑" panose="020B0503020204020204" pitchFamily="34" charset="-122"/>
              </a:rPr>
              <a:t>背景知识</a:t>
            </a:r>
          </a:p>
        </p:txBody>
      </p:sp>
      <p:grpSp>
        <p:nvGrpSpPr>
          <p:cNvPr id="34" name="组合 33"/>
          <p:cNvGrpSpPr/>
          <p:nvPr/>
        </p:nvGrpSpPr>
        <p:grpSpPr>
          <a:xfrm>
            <a:off x="3214331" y="3740517"/>
            <a:ext cx="5209588" cy="513081"/>
            <a:chOff x="4498522" y="2576465"/>
            <a:chExt cx="2963636" cy="513081"/>
          </a:xfrm>
        </p:grpSpPr>
        <p:sp>
          <p:nvSpPr>
            <p:cNvPr id="45" name="矩形 44"/>
            <p:cNvSpPr/>
            <p:nvPr/>
          </p:nvSpPr>
          <p:spPr>
            <a:xfrm>
              <a:off x="5163958" y="2576465"/>
              <a:ext cx="2298200" cy="5130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20" spc="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矩形 45"/>
            <p:cNvSpPr/>
            <p:nvPr/>
          </p:nvSpPr>
          <p:spPr>
            <a:xfrm>
              <a:off x="4498522" y="2576466"/>
              <a:ext cx="493470" cy="513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2.2</a:t>
              </a:r>
              <a:endParaRPr lang="zh-CN" altLang="en-US" dirty="0">
                <a:solidFill>
                  <a:schemeClr val="tx1"/>
                </a:solidFill>
              </a:endParaRPr>
            </a:p>
          </p:txBody>
        </p:sp>
      </p:grpSp>
      <p:sp>
        <p:nvSpPr>
          <p:cNvPr id="25" name="矩形 24"/>
          <p:cNvSpPr/>
          <p:nvPr/>
        </p:nvSpPr>
        <p:spPr>
          <a:xfrm>
            <a:off x="3214334" y="2836829"/>
            <a:ext cx="867440" cy="51308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a:t>
            </a:r>
            <a:r>
              <a:rPr lang="en-US" altLang="zh-CN" dirty="0" smtClean="0">
                <a:solidFill>
                  <a:schemeClr val="tx1"/>
                </a:solidFill>
              </a:rPr>
              <a:t>.1</a:t>
            </a:r>
            <a:endParaRPr lang="zh-CN" altLang="en-US" dirty="0">
              <a:solidFill>
                <a:schemeClr val="tx1"/>
              </a:solidFill>
            </a:endParaRPr>
          </a:p>
        </p:txBody>
      </p:sp>
      <p:sp>
        <p:nvSpPr>
          <p:cNvPr id="26" name="矩形 25"/>
          <p:cNvSpPr/>
          <p:nvPr/>
        </p:nvSpPr>
        <p:spPr>
          <a:xfrm>
            <a:off x="4449962" y="2836828"/>
            <a:ext cx="4039860" cy="5130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smtClean="0">
                <a:solidFill>
                  <a:schemeClr val="tx1"/>
                </a:solidFill>
              </a:rPr>
              <a:t>             </a:t>
            </a:r>
            <a:r>
              <a:rPr lang="en-US" altLang="zh-CN" b="1" dirty="0" smtClean="0">
                <a:solidFill>
                  <a:schemeClr val="tx1"/>
                </a:solidFill>
              </a:rPr>
              <a:t>Nash </a:t>
            </a:r>
            <a:r>
              <a:rPr lang="en-US" altLang="zh-CN" b="1" dirty="0">
                <a:solidFill>
                  <a:schemeClr val="tx1"/>
                </a:solidFill>
              </a:rPr>
              <a:t>equilibrium</a:t>
            </a:r>
          </a:p>
        </p:txBody>
      </p:sp>
      <p:sp>
        <p:nvSpPr>
          <p:cNvPr id="14" name="矩形 13"/>
          <p:cNvSpPr/>
          <p:nvPr/>
        </p:nvSpPr>
        <p:spPr>
          <a:xfrm>
            <a:off x="4612973" y="3804696"/>
            <a:ext cx="3801041" cy="384721"/>
          </a:xfrm>
          <a:prstGeom prst="rect">
            <a:avLst/>
          </a:prstGeom>
        </p:spPr>
        <p:txBody>
          <a:bodyPr wrap="none">
            <a:spAutoFit/>
          </a:bodyPr>
          <a:lstStyle/>
          <a:p>
            <a:r>
              <a:rPr lang="zh-CN" altLang="en-US" b="1" dirty="0"/>
              <a:t>Counterfactual Regret Minimization</a:t>
            </a:r>
          </a:p>
        </p:txBody>
      </p:sp>
    </p:spTree>
  </p:cSld>
  <p:clrMapOvr>
    <a:masterClrMapping/>
  </p:clrMapOvr>
  <mc:AlternateContent xmlns:mc="http://schemas.openxmlformats.org/markup-compatibility/2006" xmlns:p14="http://schemas.microsoft.com/office/powerpoint/2010/main">
    <mc:Choice Requires="p14">
      <p:transition p14:dur="0" advTm="6556"/>
    </mc:Choice>
    <mc:Fallback xmlns="">
      <p:transition advTm="6556"/>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270" y="262255"/>
            <a:ext cx="12193905" cy="524677"/>
            <a:chOff x="-1270" y="262255"/>
            <a:chExt cx="12193905" cy="524677"/>
          </a:xfrm>
        </p:grpSpPr>
        <p:sp>
          <p:nvSpPr>
            <p:cNvPr id="31" name="矩形 30"/>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rot="10800000">
              <a:off x="509270" y="262255"/>
              <a:ext cx="10903585" cy="497205"/>
            </a:xfrm>
            <a:prstGeom prst="rect">
              <a:avLst/>
            </a:prstGeom>
            <a:gradFill>
              <a:gsLst>
                <a:gs pos="0">
                  <a:schemeClr val="accent1">
                    <a:alpha val="0"/>
                    <a:lumMod val="0"/>
                    <a:lumOff val="100000"/>
                  </a:schemeClr>
                </a:gs>
                <a:gs pos="64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1497945" y="262255"/>
              <a:ext cx="694690" cy="492760"/>
              <a:chOff x="18107" y="413"/>
              <a:chExt cx="1094" cy="776"/>
            </a:xfrm>
          </p:grpSpPr>
          <p:grpSp>
            <p:nvGrpSpPr>
              <p:cNvPr id="55" name="组合 54"/>
              <p:cNvGrpSpPr/>
              <p:nvPr/>
            </p:nvGrpSpPr>
            <p:grpSpPr>
              <a:xfrm>
                <a:off x="19027" y="422"/>
                <a:ext cx="174" cy="766"/>
                <a:chOff x="5420076" y="1110496"/>
                <a:chExt cx="146809" cy="607640"/>
              </a:xfrm>
            </p:grpSpPr>
            <p:sp>
              <p:nvSpPr>
                <p:cNvPr id="59" name="矩形 58"/>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18107" y="413"/>
                <a:ext cx="773" cy="776"/>
                <a:chOff x="6627633" y="1382238"/>
                <a:chExt cx="491115" cy="492879"/>
              </a:xfrm>
            </p:grpSpPr>
            <p:sp>
              <p:nvSpPr>
                <p:cNvPr id="57" name="矩形 56"/>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0" name="文本框 49"/>
            <p:cNvSpPr txBox="1"/>
            <p:nvPr/>
          </p:nvSpPr>
          <p:spPr>
            <a:xfrm>
              <a:off x="509270" y="267970"/>
              <a:ext cx="1432380" cy="461665"/>
            </a:xfrm>
            <a:prstGeom prst="rect">
              <a:avLst/>
            </a:prstGeom>
            <a:noFill/>
          </p:spPr>
          <p:txBody>
            <a:bodyPr wrap="none" rtlCol="0" anchor="t">
              <a:spAutoFit/>
            </a:bodyPr>
            <a:lstStyle/>
            <a:p>
              <a:r>
                <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rPr>
                <a:t>背景知识</a:t>
              </a:r>
            </a:p>
          </p:txBody>
        </p:sp>
        <p:grpSp>
          <p:nvGrpSpPr>
            <p:cNvPr id="51" name="组合 50"/>
            <p:cNvGrpSpPr/>
            <p:nvPr/>
          </p:nvGrpSpPr>
          <p:grpSpPr>
            <a:xfrm>
              <a:off x="-1270" y="263525"/>
              <a:ext cx="490855" cy="523407"/>
              <a:chOff x="9916" y="358"/>
              <a:chExt cx="773" cy="888"/>
            </a:xfrm>
          </p:grpSpPr>
          <p:sp>
            <p:nvSpPr>
              <p:cNvPr id="52" name="矩形 5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3" name="文本框 52"/>
              <p:cNvSpPr txBox="1"/>
              <p:nvPr/>
            </p:nvSpPr>
            <p:spPr>
              <a:xfrm>
                <a:off x="10019" y="358"/>
                <a:ext cx="475" cy="888"/>
              </a:xfrm>
              <a:prstGeom prst="rect">
                <a:avLst/>
              </a:prstGeom>
              <a:noFill/>
            </p:spPr>
            <p:txBody>
              <a:bodyPr wrap="square" rtlCol="0">
                <a:spAutoFit/>
              </a:bodyPr>
              <a:lstStyle/>
              <a:p>
                <a:r>
                  <a:rPr lang="en-US" altLang="zh-CN" sz="2800" b="1" dirty="0" smtClean="0">
                    <a:solidFill>
                      <a:schemeClr val="bg1"/>
                    </a:solidFill>
                  </a:rPr>
                  <a:t>2</a:t>
                </a:r>
              </a:p>
            </p:txBody>
          </p:sp>
        </p:grpSp>
      </p:grpSp>
      <p:sp>
        <p:nvSpPr>
          <p:cNvPr id="69" name="矩形 68"/>
          <p:cNvSpPr/>
          <p:nvPr/>
        </p:nvSpPr>
        <p:spPr>
          <a:xfrm>
            <a:off x="482879" y="1068916"/>
            <a:ext cx="11400715" cy="5274219"/>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custDataLst>
              <p:tags r:id="rId1"/>
            </p:custDataLst>
          </p:nvPr>
        </p:nvSpPr>
        <p:spPr>
          <a:xfrm>
            <a:off x="2583370" y="786932"/>
            <a:ext cx="3281971" cy="455295"/>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a:bodyPr>
          <a:lstStyle/>
          <a:p>
            <a:r>
              <a:rPr lang="en-US" altLang="zh-CN" dirty="0"/>
              <a:t>Nash equilibrium</a:t>
            </a:r>
          </a:p>
        </p:txBody>
      </p:sp>
      <p:sp>
        <p:nvSpPr>
          <p:cNvPr id="5" name="矩形 4"/>
          <p:cNvSpPr/>
          <p:nvPr/>
        </p:nvSpPr>
        <p:spPr>
          <a:xfrm>
            <a:off x="1595622" y="2650517"/>
            <a:ext cx="8539438" cy="1569660"/>
          </a:xfrm>
          <a:prstGeom prst="rect">
            <a:avLst/>
          </a:prstGeom>
        </p:spPr>
        <p:txBody>
          <a:bodyPr wrap="square">
            <a:spAutoFit/>
          </a:bodyPr>
          <a:lstStyle/>
          <a:p>
            <a:r>
              <a:rPr lang="en-US" altLang="zh-CN" sz="2400" u="sng" dirty="0" smtClean="0"/>
              <a:t>Define</a:t>
            </a:r>
            <a:r>
              <a:rPr lang="en-US" altLang="zh-CN" sz="2400" dirty="0" smtClean="0"/>
              <a:t>: a </a:t>
            </a:r>
            <a:r>
              <a:rPr lang="en-US" altLang="zh-CN" sz="2400" dirty="0"/>
              <a:t>proposed solution of a non-cooperative game involving two or more players in which each player is assumed to know the equilibrium strategies of the other players, and no player has anything to gain by changing only their own </a:t>
            </a:r>
            <a:r>
              <a:rPr lang="en-US" altLang="zh-CN" sz="2400" dirty="0" smtClean="0"/>
              <a:t>strategy.</a:t>
            </a:r>
            <a:endParaRPr lang="zh-CN" altLang="en-US" sz="2400" dirty="0"/>
          </a:p>
        </p:txBody>
      </p:sp>
    </p:spTree>
    <p:extLst>
      <p:ext uri="{BB962C8B-B14F-4D97-AF65-F5344CB8AC3E}">
        <p14:creationId xmlns:p14="http://schemas.microsoft.com/office/powerpoint/2010/main" val="1148033482"/>
      </p:ext>
    </p:extLst>
  </p:cSld>
  <p:clrMapOvr>
    <a:masterClrMapping/>
  </p:clrMapOvr>
  <mc:AlternateContent xmlns:mc="http://schemas.openxmlformats.org/markup-compatibility/2006" xmlns:p14="http://schemas.microsoft.com/office/powerpoint/2010/main">
    <mc:Choice Requires="p14">
      <p:transition p14:dur="0" advTm="59404"/>
    </mc:Choice>
    <mc:Fallback xmlns="">
      <p:transition advTm="5940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270" y="262255"/>
            <a:ext cx="12193905" cy="524677"/>
            <a:chOff x="-1270" y="262255"/>
            <a:chExt cx="12193905" cy="524677"/>
          </a:xfrm>
        </p:grpSpPr>
        <p:sp>
          <p:nvSpPr>
            <p:cNvPr id="31" name="矩形 30"/>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rot="10800000">
              <a:off x="509270" y="262255"/>
              <a:ext cx="10903585" cy="497205"/>
            </a:xfrm>
            <a:prstGeom prst="rect">
              <a:avLst/>
            </a:prstGeom>
            <a:gradFill>
              <a:gsLst>
                <a:gs pos="0">
                  <a:schemeClr val="accent1">
                    <a:alpha val="0"/>
                    <a:lumMod val="0"/>
                    <a:lumOff val="100000"/>
                  </a:schemeClr>
                </a:gs>
                <a:gs pos="64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1497945" y="262255"/>
              <a:ext cx="694690" cy="492760"/>
              <a:chOff x="18107" y="413"/>
              <a:chExt cx="1094" cy="776"/>
            </a:xfrm>
          </p:grpSpPr>
          <p:grpSp>
            <p:nvGrpSpPr>
              <p:cNvPr id="55" name="组合 54"/>
              <p:cNvGrpSpPr/>
              <p:nvPr/>
            </p:nvGrpSpPr>
            <p:grpSpPr>
              <a:xfrm>
                <a:off x="19027" y="422"/>
                <a:ext cx="174" cy="766"/>
                <a:chOff x="5420076" y="1110496"/>
                <a:chExt cx="146809" cy="607640"/>
              </a:xfrm>
            </p:grpSpPr>
            <p:sp>
              <p:nvSpPr>
                <p:cNvPr id="59" name="矩形 58"/>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18107" y="413"/>
                <a:ext cx="773" cy="776"/>
                <a:chOff x="6627633" y="1382238"/>
                <a:chExt cx="491115" cy="492879"/>
              </a:xfrm>
            </p:grpSpPr>
            <p:sp>
              <p:nvSpPr>
                <p:cNvPr id="57" name="矩形 56"/>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0" name="文本框 49"/>
            <p:cNvSpPr txBox="1"/>
            <p:nvPr/>
          </p:nvSpPr>
          <p:spPr>
            <a:xfrm>
              <a:off x="509270" y="267970"/>
              <a:ext cx="1415772" cy="461665"/>
            </a:xfrm>
            <a:prstGeom prst="rect">
              <a:avLst/>
            </a:prstGeom>
            <a:noFill/>
          </p:spPr>
          <p:txBody>
            <a:bodyPr wrap="none" rtlCol="0" anchor="t">
              <a:spAutoFit/>
            </a:bodyPr>
            <a:lstStyle/>
            <a:p>
              <a:r>
                <a:rPr lang="zh-CN" altLang="en-US" sz="2400" dirty="0">
                  <a:solidFill>
                    <a:schemeClr val="tx2">
                      <a:lumMod val="50000"/>
                    </a:schemeClr>
                  </a:solidFill>
                  <a:latin typeface="微软雅黑" panose="020B0503020204020204" pitchFamily="34" charset="-122"/>
                  <a:ea typeface="微软雅黑" panose="020B0503020204020204" pitchFamily="34" charset="-122"/>
                  <a:sym typeface="+mn-ea"/>
                </a:rPr>
                <a:t>背景知识</a:t>
              </a:r>
              <a:endPar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nvGrpSpPr>
            <p:cNvPr id="51" name="组合 50"/>
            <p:cNvGrpSpPr/>
            <p:nvPr/>
          </p:nvGrpSpPr>
          <p:grpSpPr>
            <a:xfrm>
              <a:off x="-1270" y="263525"/>
              <a:ext cx="490855" cy="523407"/>
              <a:chOff x="9916" y="358"/>
              <a:chExt cx="773" cy="888"/>
            </a:xfrm>
          </p:grpSpPr>
          <p:sp>
            <p:nvSpPr>
              <p:cNvPr id="52" name="矩形 5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3" name="文本框 52"/>
              <p:cNvSpPr txBox="1"/>
              <p:nvPr/>
            </p:nvSpPr>
            <p:spPr>
              <a:xfrm>
                <a:off x="10019" y="358"/>
                <a:ext cx="475" cy="888"/>
              </a:xfrm>
              <a:prstGeom prst="rect">
                <a:avLst/>
              </a:prstGeom>
              <a:noFill/>
            </p:spPr>
            <p:txBody>
              <a:bodyPr wrap="square" rtlCol="0">
                <a:spAutoFit/>
              </a:bodyPr>
              <a:lstStyle/>
              <a:p>
                <a:r>
                  <a:rPr lang="en-US" altLang="zh-CN" sz="2800" b="1" dirty="0" smtClean="0">
                    <a:solidFill>
                      <a:schemeClr val="bg1"/>
                    </a:solidFill>
                  </a:rPr>
                  <a:t>2</a:t>
                </a:r>
              </a:p>
            </p:txBody>
          </p:sp>
        </p:grpSp>
      </p:grpSp>
      <p:sp>
        <p:nvSpPr>
          <p:cNvPr id="69" name="矩形 68"/>
          <p:cNvSpPr/>
          <p:nvPr/>
        </p:nvSpPr>
        <p:spPr>
          <a:xfrm>
            <a:off x="482879" y="1068916"/>
            <a:ext cx="11400715" cy="5274219"/>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custDataLst>
              <p:tags r:id="rId1"/>
            </p:custDataLst>
          </p:nvPr>
        </p:nvSpPr>
        <p:spPr>
          <a:xfrm>
            <a:off x="2583370" y="786932"/>
            <a:ext cx="3281971" cy="455295"/>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a:bodyPr>
          <a:lstStyle/>
          <a:p>
            <a:r>
              <a:rPr lang="en-US" altLang="zh-CN" dirty="0"/>
              <a:t>Nash equilibrium</a:t>
            </a:r>
          </a:p>
        </p:txBody>
      </p:sp>
      <p:pic>
        <p:nvPicPr>
          <p:cNvPr id="3" name="图片 2"/>
          <p:cNvPicPr>
            <a:picLocks noChangeAspect="1"/>
          </p:cNvPicPr>
          <p:nvPr/>
        </p:nvPicPr>
        <p:blipFill>
          <a:blip r:embed="rId4"/>
          <a:stretch>
            <a:fillRect/>
          </a:stretch>
        </p:blipFill>
        <p:spPr>
          <a:xfrm>
            <a:off x="4687428" y="1384676"/>
            <a:ext cx="5235394" cy="1684166"/>
          </a:xfrm>
          <a:prstGeom prst="rect">
            <a:avLst/>
          </a:prstGeom>
        </p:spPr>
      </p:pic>
      <p:pic>
        <p:nvPicPr>
          <p:cNvPr id="6" name="图片 5"/>
          <p:cNvPicPr>
            <a:picLocks noChangeAspect="1"/>
          </p:cNvPicPr>
          <p:nvPr/>
        </p:nvPicPr>
        <p:blipFill>
          <a:blip r:embed="rId5"/>
          <a:stretch>
            <a:fillRect/>
          </a:stretch>
        </p:blipFill>
        <p:spPr>
          <a:xfrm>
            <a:off x="1443029" y="3741476"/>
            <a:ext cx="7628281" cy="2149026"/>
          </a:xfrm>
          <a:prstGeom prst="rect">
            <a:avLst/>
          </a:prstGeom>
        </p:spPr>
      </p:pic>
      <p:sp>
        <p:nvSpPr>
          <p:cNvPr id="8" name="矩形 7"/>
          <p:cNvSpPr/>
          <p:nvPr/>
        </p:nvSpPr>
        <p:spPr>
          <a:xfrm>
            <a:off x="1284498" y="3185066"/>
            <a:ext cx="7786812" cy="384721"/>
          </a:xfrm>
          <a:prstGeom prst="rect">
            <a:avLst/>
          </a:prstGeom>
        </p:spPr>
        <p:txBody>
          <a:bodyPr wrap="none">
            <a:spAutoFit/>
          </a:bodyPr>
          <a:lstStyle/>
          <a:p>
            <a:r>
              <a:rPr lang="en-US" altLang="zh-CN" dirty="0"/>
              <a:t> assign A the probability p of playing </a:t>
            </a:r>
            <a:r>
              <a:rPr lang="en-US" altLang="zh-CN" dirty="0" smtClean="0"/>
              <a:t>H, </a:t>
            </a:r>
            <a:r>
              <a:rPr lang="en-US" altLang="zh-CN" dirty="0"/>
              <a:t>assign B the probability </a:t>
            </a:r>
            <a:r>
              <a:rPr lang="en-US" altLang="zh-CN" i="1" dirty="0"/>
              <a:t>q</a:t>
            </a:r>
            <a:r>
              <a:rPr lang="en-US" altLang="zh-CN" dirty="0"/>
              <a:t> of playing H</a:t>
            </a:r>
            <a:endParaRPr lang="zh-CN" altLang="en-US" dirty="0"/>
          </a:p>
        </p:txBody>
      </p:sp>
    </p:spTree>
    <p:extLst>
      <p:ext uri="{BB962C8B-B14F-4D97-AF65-F5344CB8AC3E}">
        <p14:creationId xmlns:p14="http://schemas.microsoft.com/office/powerpoint/2010/main" val="969682420"/>
      </p:ext>
    </p:extLst>
  </p:cSld>
  <p:clrMapOvr>
    <a:masterClrMapping/>
  </p:clrMapOvr>
  <mc:AlternateContent xmlns:mc="http://schemas.openxmlformats.org/markup-compatibility/2006" xmlns:p14="http://schemas.microsoft.com/office/powerpoint/2010/main">
    <mc:Choice Requires="p14">
      <p:transition p14:dur="0" advTm="59404"/>
    </mc:Choice>
    <mc:Fallback xmlns="">
      <p:transition advTm="59404"/>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270" y="262255"/>
            <a:ext cx="12193905" cy="524677"/>
            <a:chOff x="-1270" y="262255"/>
            <a:chExt cx="12193905" cy="524677"/>
          </a:xfrm>
        </p:grpSpPr>
        <p:sp>
          <p:nvSpPr>
            <p:cNvPr id="31" name="矩形 30"/>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rot="10800000">
              <a:off x="509270" y="262255"/>
              <a:ext cx="10903585" cy="497205"/>
            </a:xfrm>
            <a:prstGeom prst="rect">
              <a:avLst/>
            </a:prstGeom>
            <a:gradFill>
              <a:gsLst>
                <a:gs pos="0">
                  <a:schemeClr val="accent1">
                    <a:alpha val="0"/>
                    <a:lumMod val="0"/>
                    <a:lumOff val="100000"/>
                  </a:schemeClr>
                </a:gs>
                <a:gs pos="64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1497945" y="262255"/>
              <a:ext cx="694690" cy="492760"/>
              <a:chOff x="18107" y="413"/>
              <a:chExt cx="1094" cy="776"/>
            </a:xfrm>
          </p:grpSpPr>
          <p:grpSp>
            <p:nvGrpSpPr>
              <p:cNvPr id="55" name="组合 54"/>
              <p:cNvGrpSpPr/>
              <p:nvPr/>
            </p:nvGrpSpPr>
            <p:grpSpPr>
              <a:xfrm>
                <a:off x="19027" y="422"/>
                <a:ext cx="174" cy="766"/>
                <a:chOff x="5420076" y="1110496"/>
                <a:chExt cx="146809" cy="607640"/>
              </a:xfrm>
            </p:grpSpPr>
            <p:sp>
              <p:nvSpPr>
                <p:cNvPr id="59" name="矩形 58"/>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18107" y="413"/>
                <a:ext cx="773" cy="776"/>
                <a:chOff x="6627633" y="1382238"/>
                <a:chExt cx="491115" cy="492879"/>
              </a:xfrm>
            </p:grpSpPr>
            <p:sp>
              <p:nvSpPr>
                <p:cNvPr id="57" name="矩形 56"/>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0" name="文本框 49"/>
            <p:cNvSpPr txBox="1"/>
            <p:nvPr/>
          </p:nvSpPr>
          <p:spPr>
            <a:xfrm>
              <a:off x="509270" y="267970"/>
              <a:ext cx="1415772" cy="461665"/>
            </a:xfrm>
            <a:prstGeom prst="rect">
              <a:avLst/>
            </a:prstGeom>
            <a:noFill/>
          </p:spPr>
          <p:txBody>
            <a:bodyPr wrap="none" rtlCol="0" anchor="t">
              <a:spAutoFit/>
            </a:bodyPr>
            <a:lstStyle/>
            <a:p>
              <a:r>
                <a:rPr lang="zh-CN" altLang="en-US" sz="2400" dirty="0">
                  <a:solidFill>
                    <a:schemeClr val="tx2">
                      <a:lumMod val="50000"/>
                    </a:schemeClr>
                  </a:solidFill>
                  <a:latin typeface="微软雅黑" panose="020B0503020204020204" pitchFamily="34" charset="-122"/>
                  <a:ea typeface="微软雅黑" panose="020B0503020204020204" pitchFamily="34" charset="-122"/>
                  <a:sym typeface="+mn-ea"/>
                </a:rPr>
                <a:t>背景知识</a:t>
              </a:r>
              <a:endPar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nvGrpSpPr>
            <p:cNvPr id="51" name="组合 50"/>
            <p:cNvGrpSpPr/>
            <p:nvPr/>
          </p:nvGrpSpPr>
          <p:grpSpPr>
            <a:xfrm>
              <a:off x="-1270" y="263525"/>
              <a:ext cx="490855" cy="523407"/>
              <a:chOff x="9916" y="358"/>
              <a:chExt cx="773" cy="888"/>
            </a:xfrm>
          </p:grpSpPr>
          <p:sp>
            <p:nvSpPr>
              <p:cNvPr id="52" name="矩形 5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3" name="文本框 52"/>
              <p:cNvSpPr txBox="1"/>
              <p:nvPr/>
            </p:nvSpPr>
            <p:spPr>
              <a:xfrm>
                <a:off x="10019" y="358"/>
                <a:ext cx="475" cy="888"/>
              </a:xfrm>
              <a:prstGeom prst="rect">
                <a:avLst/>
              </a:prstGeom>
              <a:noFill/>
            </p:spPr>
            <p:txBody>
              <a:bodyPr wrap="square" rtlCol="0">
                <a:spAutoFit/>
              </a:bodyPr>
              <a:lstStyle/>
              <a:p>
                <a:r>
                  <a:rPr lang="en-US" altLang="zh-CN" sz="2800" b="1" dirty="0" smtClean="0">
                    <a:solidFill>
                      <a:schemeClr val="bg1"/>
                    </a:solidFill>
                  </a:rPr>
                  <a:t>2</a:t>
                </a:r>
              </a:p>
            </p:txBody>
          </p:sp>
        </p:grpSp>
      </p:grpSp>
      <p:sp>
        <p:nvSpPr>
          <p:cNvPr id="69" name="矩形 68"/>
          <p:cNvSpPr/>
          <p:nvPr/>
        </p:nvSpPr>
        <p:spPr>
          <a:xfrm>
            <a:off x="482879" y="1068916"/>
            <a:ext cx="11400715" cy="5277807"/>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custDataLst>
              <p:tags r:id="rId1"/>
            </p:custDataLst>
          </p:nvPr>
        </p:nvSpPr>
        <p:spPr>
          <a:xfrm>
            <a:off x="2583370" y="786932"/>
            <a:ext cx="3281971" cy="455295"/>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77500" lnSpcReduction="20000"/>
          </a:bodyPr>
          <a:lstStyle/>
          <a:p>
            <a:r>
              <a:rPr lang="zh-CN" altLang="en-US" sz="2000" dirty="0"/>
              <a:t>Counterfactual Regret Minimization</a:t>
            </a:r>
          </a:p>
        </p:txBody>
      </p:sp>
      <p:sp>
        <p:nvSpPr>
          <p:cNvPr id="3" name="矩形 2"/>
          <p:cNvSpPr/>
          <p:nvPr/>
        </p:nvSpPr>
        <p:spPr>
          <a:xfrm>
            <a:off x="1546581" y="2555535"/>
            <a:ext cx="9144000" cy="1938992"/>
          </a:xfrm>
          <a:prstGeom prst="rect">
            <a:avLst/>
          </a:prstGeom>
        </p:spPr>
        <p:txBody>
          <a:bodyPr wrap="square">
            <a:spAutoFit/>
          </a:bodyPr>
          <a:lstStyle/>
          <a:p>
            <a:r>
              <a:rPr lang="en-US" altLang="zh-CN" sz="2400" dirty="0" smtClean="0"/>
              <a:t>For </a:t>
            </a:r>
            <a:r>
              <a:rPr lang="en-US" altLang="zh-CN" sz="2400" dirty="0"/>
              <a:t>this example, we regret not having played paper u(paper, </a:t>
            </a:r>
            <a:r>
              <a:rPr lang="en-US" altLang="zh-CN" sz="2400" dirty="0" smtClean="0"/>
              <a:t>paper)-u(rock</a:t>
            </a:r>
            <a:r>
              <a:rPr lang="en-US" altLang="zh-CN" sz="2400" dirty="0"/>
              <a:t>, paper) = </a:t>
            </a:r>
            <a:r>
              <a:rPr lang="en-US" altLang="zh-CN" sz="2400" dirty="0" smtClean="0"/>
              <a:t>0-(-1</a:t>
            </a:r>
            <a:r>
              <a:rPr lang="en-US" altLang="zh-CN" sz="2400" dirty="0"/>
              <a:t>) = </a:t>
            </a:r>
            <a:r>
              <a:rPr lang="en-US" altLang="zh-CN" sz="2400" dirty="0" smtClean="0"/>
              <a:t>1, and </a:t>
            </a:r>
            <a:r>
              <a:rPr lang="en-US" altLang="zh-CN" sz="2400" dirty="0"/>
              <a:t>we regret not having played scissors u(scissors, paper) </a:t>
            </a:r>
            <a:r>
              <a:rPr lang="en-US" altLang="zh-CN" sz="2400" dirty="0" smtClean="0"/>
              <a:t>-u(rock</a:t>
            </a:r>
            <a:r>
              <a:rPr lang="en-US" altLang="zh-CN" sz="2400" dirty="0"/>
              <a:t>, paper) = +1 </a:t>
            </a:r>
            <a:r>
              <a:rPr lang="en-US" altLang="zh-CN" sz="2400" dirty="0" smtClean="0"/>
              <a:t>-</a:t>
            </a:r>
            <a:r>
              <a:rPr lang="zh-CN" altLang="en-US" sz="2400" dirty="0" smtClean="0"/>
              <a:t> </a:t>
            </a:r>
            <a:r>
              <a:rPr lang="en-US" altLang="zh-CN" sz="2400" dirty="0" smtClean="0"/>
              <a:t>(-1</a:t>
            </a:r>
            <a:r>
              <a:rPr lang="en-US" altLang="zh-CN" sz="2400" dirty="0"/>
              <a:t>) = 2</a:t>
            </a:r>
            <a:r>
              <a:rPr lang="en-US" altLang="zh-CN" sz="2400" dirty="0" smtClean="0"/>
              <a:t>.</a:t>
            </a:r>
          </a:p>
          <a:p>
            <a:r>
              <a:rPr lang="en-US" altLang="zh-CN" sz="2400" dirty="0" smtClean="0"/>
              <a:t>Note : u </a:t>
            </a:r>
            <a:r>
              <a:rPr lang="en-US" altLang="zh-CN" sz="2400" dirty="0"/>
              <a:t>is a function mapping each action profile to a vector of utilities for each player</a:t>
            </a:r>
            <a:r>
              <a:rPr lang="en-US" altLang="zh-CN" sz="2400" dirty="0" smtClean="0"/>
              <a:t>.</a:t>
            </a:r>
            <a:endParaRPr lang="en-US" altLang="zh-CN" sz="2400" dirty="0"/>
          </a:p>
        </p:txBody>
      </p:sp>
    </p:spTree>
    <p:extLst>
      <p:ext uri="{BB962C8B-B14F-4D97-AF65-F5344CB8AC3E}">
        <p14:creationId xmlns:p14="http://schemas.microsoft.com/office/powerpoint/2010/main" val="1974455508"/>
      </p:ext>
    </p:extLst>
  </p:cSld>
  <p:clrMapOvr>
    <a:masterClrMapping/>
  </p:clrMapOvr>
  <mc:AlternateContent xmlns:mc="http://schemas.openxmlformats.org/markup-compatibility/2006" xmlns:p14="http://schemas.microsoft.com/office/powerpoint/2010/main">
    <mc:Choice Requires="p14">
      <p:transition p14:dur="0" advTm="61007"/>
    </mc:Choice>
    <mc:Fallback xmlns="">
      <p:transition advTm="61007"/>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270" y="262255"/>
            <a:ext cx="12193905" cy="524677"/>
            <a:chOff x="-1270" y="262255"/>
            <a:chExt cx="12193905" cy="524677"/>
          </a:xfrm>
        </p:grpSpPr>
        <p:sp>
          <p:nvSpPr>
            <p:cNvPr id="31" name="矩形 30"/>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rot="10800000">
              <a:off x="509270" y="262255"/>
              <a:ext cx="10903585" cy="497205"/>
            </a:xfrm>
            <a:prstGeom prst="rect">
              <a:avLst/>
            </a:prstGeom>
            <a:gradFill>
              <a:gsLst>
                <a:gs pos="0">
                  <a:schemeClr val="accent1">
                    <a:alpha val="0"/>
                    <a:lumMod val="0"/>
                    <a:lumOff val="100000"/>
                  </a:schemeClr>
                </a:gs>
                <a:gs pos="64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1497945" y="262255"/>
              <a:ext cx="694690" cy="492760"/>
              <a:chOff x="18107" y="413"/>
              <a:chExt cx="1094" cy="776"/>
            </a:xfrm>
          </p:grpSpPr>
          <p:grpSp>
            <p:nvGrpSpPr>
              <p:cNvPr id="55" name="组合 54"/>
              <p:cNvGrpSpPr/>
              <p:nvPr/>
            </p:nvGrpSpPr>
            <p:grpSpPr>
              <a:xfrm>
                <a:off x="19027" y="422"/>
                <a:ext cx="174" cy="766"/>
                <a:chOff x="5420076" y="1110496"/>
                <a:chExt cx="146809" cy="607640"/>
              </a:xfrm>
            </p:grpSpPr>
            <p:sp>
              <p:nvSpPr>
                <p:cNvPr id="59" name="矩形 58"/>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18107" y="413"/>
                <a:ext cx="773" cy="776"/>
                <a:chOff x="6627633" y="1382238"/>
                <a:chExt cx="491115" cy="492879"/>
              </a:xfrm>
            </p:grpSpPr>
            <p:sp>
              <p:nvSpPr>
                <p:cNvPr id="57" name="矩形 56"/>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0" name="文本框 49"/>
            <p:cNvSpPr txBox="1"/>
            <p:nvPr/>
          </p:nvSpPr>
          <p:spPr>
            <a:xfrm>
              <a:off x="509270" y="267970"/>
              <a:ext cx="1415772" cy="461665"/>
            </a:xfrm>
            <a:prstGeom prst="rect">
              <a:avLst/>
            </a:prstGeom>
            <a:noFill/>
          </p:spPr>
          <p:txBody>
            <a:bodyPr wrap="none" rtlCol="0" anchor="t">
              <a:spAutoFit/>
            </a:bodyPr>
            <a:lstStyle/>
            <a:p>
              <a:r>
                <a:rPr lang="zh-CN" altLang="en-US" sz="2400" dirty="0">
                  <a:solidFill>
                    <a:schemeClr val="tx2">
                      <a:lumMod val="50000"/>
                    </a:schemeClr>
                  </a:solidFill>
                  <a:latin typeface="微软雅黑" panose="020B0503020204020204" pitchFamily="34" charset="-122"/>
                  <a:ea typeface="微软雅黑" panose="020B0503020204020204" pitchFamily="34" charset="-122"/>
                  <a:sym typeface="+mn-ea"/>
                </a:rPr>
                <a:t>背景知识</a:t>
              </a:r>
              <a:endPar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nvGrpSpPr>
            <p:cNvPr id="51" name="组合 50"/>
            <p:cNvGrpSpPr/>
            <p:nvPr/>
          </p:nvGrpSpPr>
          <p:grpSpPr>
            <a:xfrm>
              <a:off x="-1270" y="263525"/>
              <a:ext cx="490855" cy="523407"/>
              <a:chOff x="9916" y="358"/>
              <a:chExt cx="773" cy="888"/>
            </a:xfrm>
          </p:grpSpPr>
          <p:sp>
            <p:nvSpPr>
              <p:cNvPr id="52" name="矩形 5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3" name="文本框 52"/>
              <p:cNvSpPr txBox="1"/>
              <p:nvPr/>
            </p:nvSpPr>
            <p:spPr>
              <a:xfrm>
                <a:off x="10019" y="358"/>
                <a:ext cx="475" cy="888"/>
              </a:xfrm>
              <a:prstGeom prst="rect">
                <a:avLst/>
              </a:prstGeom>
              <a:noFill/>
            </p:spPr>
            <p:txBody>
              <a:bodyPr wrap="square" rtlCol="0">
                <a:spAutoFit/>
              </a:bodyPr>
              <a:lstStyle/>
              <a:p>
                <a:r>
                  <a:rPr lang="en-US" altLang="zh-CN" sz="2800" b="1" dirty="0" smtClean="0">
                    <a:solidFill>
                      <a:schemeClr val="bg1"/>
                    </a:solidFill>
                  </a:rPr>
                  <a:t>2</a:t>
                </a:r>
              </a:p>
            </p:txBody>
          </p:sp>
        </p:grpSp>
      </p:grpSp>
      <p:sp>
        <p:nvSpPr>
          <p:cNvPr id="69" name="矩形 68"/>
          <p:cNvSpPr/>
          <p:nvPr/>
        </p:nvSpPr>
        <p:spPr>
          <a:xfrm>
            <a:off x="482879" y="1068916"/>
            <a:ext cx="11400715" cy="5277807"/>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custDataLst>
              <p:tags r:id="rId1"/>
            </p:custDataLst>
          </p:nvPr>
        </p:nvSpPr>
        <p:spPr>
          <a:xfrm>
            <a:off x="2583370" y="786932"/>
            <a:ext cx="3281971" cy="455295"/>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77500" lnSpcReduction="20000"/>
          </a:bodyPr>
          <a:lstStyle/>
          <a:p>
            <a:r>
              <a:rPr lang="zh-CN" altLang="en-US" sz="2000" dirty="0"/>
              <a:t>Counterfactual Regret Minimization</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2256" y="1367819"/>
            <a:ext cx="8361960" cy="4680000"/>
          </a:xfrm>
          <a:prstGeom prst="rect">
            <a:avLst/>
          </a:prstGeom>
        </p:spPr>
      </p:pic>
    </p:spTree>
    <p:extLst>
      <p:ext uri="{BB962C8B-B14F-4D97-AF65-F5344CB8AC3E}">
        <p14:creationId xmlns:p14="http://schemas.microsoft.com/office/powerpoint/2010/main" val="1302732365"/>
      </p:ext>
    </p:extLst>
  </p:cSld>
  <p:clrMapOvr>
    <a:masterClrMapping/>
  </p:clrMapOvr>
  <mc:AlternateContent xmlns:mc="http://schemas.openxmlformats.org/markup-compatibility/2006" xmlns:p14="http://schemas.microsoft.com/office/powerpoint/2010/main">
    <mc:Choice Requires="p14">
      <p:transition p14:dur="0" advTm="61007"/>
    </mc:Choice>
    <mc:Fallback xmlns="">
      <p:transition advTm="61007"/>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1270" y="262255"/>
            <a:ext cx="12193905" cy="524677"/>
            <a:chOff x="-1270" y="262255"/>
            <a:chExt cx="12193905" cy="524677"/>
          </a:xfrm>
        </p:grpSpPr>
        <p:sp>
          <p:nvSpPr>
            <p:cNvPr id="31" name="矩形 30"/>
            <p:cNvSpPr/>
            <p:nvPr/>
          </p:nvSpPr>
          <p:spPr>
            <a:xfrm>
              <a:off x="7958436" y="304762"/>
              <a:ext cx="3390408" cy="400105"/>
            </a:xfrm>
            <a:prstGeom prst="rect">
              <a:avLst/>
            </a:prstGeom>
          </p:spPr>
          <p:txBody>
            <a:bodyPr wrap="none" lIns="91436" tIns="45718" rIns="91436" bIns="45718">
              <a:spAutoFit/>
            </a:bodyPr>
            <a:lstStyle/>
            <a:p>
              <a:pPr algn="ctr"/>
              <a:r>
                <a:rPr lang="en-US" altLang="zh-CN" sz="2000" dirty="0" smtClean="0">
                  <a:solidFill>
                    <a:schemeClr val="bg1"/>
                  </a:solidFill>
                  <a:latin typeface="微软雅黑" panose="020B0503020204020204" pitchFamily="34" charset="-122"/>
                  <a:ea typeface="微软雅黑" panose="020B0503020204020204" pitchFamily="34" charset="-122"/>
                </a:rPr>
                <a:t>RESEARCH BACKGROUND</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2" name="矩形 31"/>
            <p:cNvSpPr/>
            <p:nvPr/>
          </p:nvSpPr>
          <p:spPr>
            <a:xfrm rot="10800000">
              <a:off x="509270" y="262255"/>
              <a:ext cx="10903585" cy="497205"/>
            </a:xfrm>
            <a:prstGeom prst="rect">
              <a:avLst/>
            </a:prstGeom>
            <a:gradFill>
              <a:gsLst>
                <a:gs pos="0">
                  <a:schemeClr val="accent1">
                    <a:alpha val="0"/>
                    <a:lumMod val="0"/>
                    <a:lumOff val="100000"/>
                  </a:schemeClr>
                </a:gs>
                <a:gs pos="64000">
                  <a:schemeClr val="accent5"/>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1497945" y="262255"/>
              <a:ext cx="694690" cy="492760"/>
              <a:chOff x="18107" y="413"/>
              <a:chExt cx="1094" cy="776"/>
            </a:xfrm>
          </p:grpSpPr>
          <p:grpSp>
            <p:nvGrpSpPr>
              <p:cNvPr id="55" name="组合 54"/>
              <p:cNvGrpSpPr/>
              <p:nvPr/>
            </p:nvGrpSpPr>
            <p:grpSpPr>
              <a:xfrm>
                <a:off x="19027" y="422"/>
                <a:ext cx="174" cy="766"/>
                <a:chOff x="5420076" y="1110496"/>
                <a:chExt cx="146809" cy="607640"/>
              </a:xfrm>
            </p:grpSpPr>
            <p:sp>
              <p:nvSpPr>
                <p:cNvPr id="59" name="矩形 58"/>
                <p:cNvSpPr/>
                <p:nvPr/>
              </p:nvSpPr>
              <p:spPr>
                <a:xfrm>
                  <a:off x="5420076" y="1110496"/>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5420076" y="1237200"/>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5420076" y="1363904"/>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420076" y="1490608"/>
                  <a:ext cx="146809" cy="100823"/>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420076" y="1617313"/>
                  <a:ext cx="146809" cy="100823"/>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p:cNvGrpSpPr/>
              <p:nvPr/>
            </p:nvGrpSpPr>
            <p:grpSpPr>
              <a:xfrm>
                <a:off x="18107" y="413"/>
                <a:ext cx="773" cy="776"/>
                <a:chOff x="6627633" y="1382238"/>
                <a:chExt cx="491115" cy="492879"/>
              </a:xfrm>
            </p:grpSpPr>
            <p:sp>
              <p:nvSpPr>
                <p:cNvPr id="57" name="矩形 56"/>
                <p:cNvSpPr/>
                <p:nvPr/>
              </p:nvSpPr>
              <p:spPr>
                <a:xfrm>
                  <a:off x="6627633" y="1382238"/>
                  <a:ext cx="491115" cy="492879"/>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96"/>
                <p:cNvSpPr/>
                <p:nvPr/>
              </p:nvSpPr>
              <p:spPr bwMode="auto">
                <a:xfrm>
                  <a:off x="6732897" y="1492815"/>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50" name="文本框 49"/>
            <p:cNvSpPr txBox="1"/>
            <p:nvPr/>
          </p:nvSpPr>
          <p:spPr>
            <a:xfrm>
              <a:off x="509270" y="267970"/>
              <a:ext cx="1415772" cy="461665"/>
            </a:xfrm>
            <a:prstGeom prst="rect">
              <a:avLst/>
            </a:prstGeom>
            <a:noFill/>
          </p:spPr>
          <p:txBody>
            <a:bodyPr wrap="none" rtlCol="0" anchor="t">
              <a:spAutoFit/>
            </a:bodyPr>
            <a:lstStyle/>
            <a:p>
              <a:r>
                <a:rPr lang="zh-CN" altLang="en-US" sz="2400" dirty="0">
                  <a:solidFill>
                    <a:schemeClr val="tx2">
                      <a:lumMod val="50000"/>
                    </a:schemeClr>
                  </a:solidFill>
                  <a:latin typeface="微软雅黑" panose="020B0503020204020204" pitchFamily="34" charset="-122"/>
                  <a:ea typeface="微软雅黑" panose="020B0503020204020204" pitchFamily="34" charset="-122"/>
                  <a:sym typeface="+mn-ea"/>
                </a:rPr>
                <a:t>背景知识</a:t>
              </a:r>
              <a:endParaRPr lang="zh-CN" altLang="en-US" sz="2400" dirty="0" smtClean="0">
                <a:solidFill>
                  <a:schemeClr val="tx2">
                    <a:lumMod val="50000"/>
                  </a:schemeClr>
                </a:solidFill>
                <a:latin typeface="微软雅黑" panose="020B0503020204020204" pitchFamily="34" charset="-122"/>
                <a:ea typeface="微软雅黑" panose="020B0503020204020204" pitchFamily="34" charset="-122"/>
                <a:sym typeface="+mn-ea"/>
              </a:endParaRPr>
            </a:p>
          </p:txBody>
        </p:sp>
        <p:grpSp>
          <p:nvGrpSpPr>
            <p:cNvPr id="51" name="组合 50"/>
            <p:cNvGrpSpPr/>
            <p:nvPr/>
          </p:nvGrpSpPr>
          <p:grpSpPr>
            <a:xfrm>
              <a:off x="-1270" y="263525"/>
              <a:ext cx="490855" cy="523407"/>
              <a:chOff x="9916" y="358"/>
              <a:chExt cx="773" cy="888"/>
            </a:xfrm>
          </p:grpSpPr>
          <p:sp>
            <p:nvSpPr>
              <p:cNvPr id="52" name="矩形 51"/>
              <p:cNvSpPr/>
              <p:nvPr/>
            </p:nvSpPr>
            <p:spPr>
              <a:xfrm>
                <a:off x="9916" y="404"/>
                <a:ext cx="773" cy="776"/>
              </a:xfrm>
              <a:prstGeom prst="rect">
                <a:avLst/>
              </a:prstGeom>
              <a:solidFill>
                <a:srgbClr val="567E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53" name="文本框 52"/>
              <p:cNvSpPr txBox="1"/>
              <p:nvPr/>
            </p:nvSpPr>
            <p:spPr>
              <a:xfrm>
                <a:off x="10019" y="358"/>
                <a:ext cx="475" cy="888"/>
              </a:xfrm>
              <a:prstGeom prst="rect">
                <a:avLst/>
              </a:prstGeom>
              <a:noFill/>
            </p:spPr>
            <p:txBody>
              <a:bodyPr wrap="square" rtlCol="0">
                <a:spAutoFit/>
              </a:bodyPr>
              <a:lstStyle/>
              <a:p>
                <a:r>
                  <a:rPr lang="en-US" altLang="zh-CN" sz="2800" b="1" dirty="0" smtClean="0">
                    <a:solidFill>
                      <a:schemeClr val="bg1"/>
                    </a:solidFill>
                  </a:rPr>
                  <a:t>2</a:t>
                </a:r>
              </a:p>
            </p:txBody>
          </p:sp>
        </p:grpSp>
      </p:grpSp>
      <p:sp>
        <p:nvSpPr>
          <p:cNvPr id="69" name="矩形 68"/>
          <p:cNvSpPr/>
          <p:nvPr/>
        </p:nvSpPr>
        <p:spPr>
          <a:xfrm>
            <a:off x="482879" y="1068916"/>
            <a:ext cx="11400715" cy="5277807"/>
          </a:xfrm>
          <a:prstGeom prst="rect">
            <a:avLst/>
          </a:prstGeom>
          <a:noFill/>
          <a:ln w="1905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custDataLst>
              <p:tags r:id="rId1"/>
            </p:custDataLst>
          </p:nvPr>
        </p:nvSpPr>
        <p:spPr>
          <a:xfrm>
            <a:off x="2583370" y="786932"/>
            <a:ext cx="3281971" cy="455295"/>
          </a:xfrm>
          <a:custGeom>
            <a:avLst/>
            <a:gdLst>
              <a:gd name="connsiteX0" fmla="*/ 0 w 2429934"/>
              <a:gd name="connsiteY0" fmla="*/ 360367 h 372534"/>
              <a:gd name="connsiteX1" fmla="*/ 2429934 w 2429934"/>
              <a:gd name="connsiteY1" fmla="*/ 360367 h 372534"/>
              <a:gd name="connsiteX2" fmla="*/ 2429934 w 2429934"/>
              <a:gd name="connsiteY2" fmla="*/ 372534 h 372534"/>
              <a:gd name="connsiteX3" fmla="*/ 0 w 2429934"/>
              <a:gd name="connsiteY3" fmla="*/ 372534 h 372534"/>
              <a:gd name="connsiteX4" fmla="*/ 0 w 2429934"/>
              <a:gd name="connsiteY4" fmla="*/ 30167 h 372534"/>
              <a:gd name="connsiteX5" fmla="*/ 2429934 w 2429934"/>
              <a:gd name="connsiteY5" fmla="*/ 30167 h 372534"/>
              <a:gd name="connsiteX6" fmla="*/ 2429934 w 2429934"/>
              <a:gd name="connsiteY6" fmla="*/ 342367 h 372534"/>
              <a:gd name="connsiteX7" fmla="*/ 0 w 2429934"/>
              <a:gd name="connsiteY7" fmla="*/ 342367 h 372534"/>
              <a:gd name="connsiteX8" fmla="*/ 0 w 2429934"/>
              <a:gd name="connsiteY8" fmla="*/ 0 h 372534"/>
              <a:gd name="connsiteX9" fmla="*/ 2429934 w 2429934"/>
              <a:gd name="connsiteY9" fmla="*/ 0 h 372534"/>
              <a:gd name="connsiteX10" fmla="*/ 2429934 w 2429934"/>
              <a:gd name="connsiteY10" fmla="*/ 12167 h 372534"/>
              <a:gd name="connsiteX11" fmla="*/ 0 w 2429934"/>
              <a:gd name="connsiteY11" fmla="*/ 12167 h 37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9934" h="372534">
                <a:moveTo>
                  <a:pt x="0" y="360367"/>
                </a:moveTo>
                <a:lnTo>
                  <a:pt x="2429934" y="360367"/>
                </a:lnTo>
                <a:lnTo>
                  <a:pt x="2429934" y="372534"/>
                </a:lnTo>
                <a:lnTo>
                  <a:pt x="0" y="372534"/>
                </a:lnTo>
                <a:close/>
                <a:moveTo>
                  <a:pt x="0" y="30167"/>
                </a:moveTo>
                <a:lnTo>
                  <a:pt x="2429934" y="30167"/>
                </a:lnTo>
                <a:lnTo>
                  <a:pt x="2429934" y="342367"/>
                </a:lnTo>
                <a:lnTo>
                  <a:pt x="0" y="342367"/>
                </a:lnTo>
                <a:close/>
                <a:moveTo>
                  <a:pt x="0" y="0"/>
                </a:moveTo>
                <a:lnTo>
                  <a:pt x="2429934" y="0"/>
                </a:lnTo>
                <a:lnTo>
                  <a:pt x="2429934" y="12167"/>
                </a:lnTo>
                <a:lnTo>
                  <a:pt x="0" y="12167"/>
                </a:lnTo>
                <a:close/>
              </a:path>
            </a:pathLst>
          </a:custGeom>
          <a:solidFill>
            <a:schemeClr val="accent1"/>
          </a:solidFill>
          <a:ln>
            <a:noFill/>
          </a:ln>
        </p:spPr>
        <p:style>
          <a:lnRef idx="2">
            <a:srgbClr val="72C5EA">
              <a:shade val="50000"/>
            </a:srgbClr>
          </a:lnRef>
          <a:fillRef idx="1">
            <a:srgbClr val="72C5EA"/>
          </a:fillRef>
          <a:effectRef idx="0">
            <a:srgbClr val="72C5EA"/>
          </a:effectRef>
          <a:fontRef idx="minor">
            <a:srgbClr val="FFFFFF"/>
          </a:fontRef>
        </p:style>
        <p:txBody>
          <a:bodyPr rtlCol="0" anchor="ctr">
            <a:normAutofit fontScale="77500" lnSpcReduction="20000"/>
          </a:bodyPr>
          <a:lstStyle/>
          <a:p>
            <a:r>
              <a:rPr lang="zh-CN" altLang="en-US" sz="2000" dirty="0"/>
              <a:t>Counterfactual Regret Minimization</a:t>
            </a:r>
          </a:p>
        </p:txBody>
      </p:sp>
      <p:pic>
        <p:nvPicPr>
          <p:cNvPr id="2" name="图片 1"/>
          <p:cNvPicPr>
            <a:picLocks noChangeAspect="1"/>
          </p:cNvPicPr>
          <p:nvPr/>
        </p:nvPicPr>
        <p:blipFill>
          <a:blip r:embed="rId4"/>
          <a:stretch>
            <a:fillRect/>
          </a:stretch>
        </p:blipFill>
        <p:spPr>
          <a:xfrm>
            <a:off x="7367457" y="1479352"/>
            <a:ext cx="4235696" cy="4680000"/>
          </a:xfrm>
          <a:prstGeom prst="rect">
            <a:avLst/>
          </a:prstGeom>
        </p:spPr>
      </p:pic>
      <p:sp>
        <p:nvSpPr>
          <p:cNvPr id="7" name="矩形 6"/>
          <p:cNvSpPr/>
          <p:nvPr/>
        </p:nvSpPr>
        <p:spPr>
          <a:xfrm>
            <a:off x="768108" y="1749585"/>
            <a:ext cx="6074548" cy="384721"/>
          </a:xfrm>
          <a:prstGeom prst="rect">
            <a:avLst/>
          </a:prstGeom>
        </p:spPr>
        <p:txBody>
          <a:bodyPr wrap="none">
            <a:spAutoFit/>
          </a:bodyPr>
          <a:lstStyle/>
          <a:p>
            <a:r>
              <a:rPr lang="en-US" altLang="zh-CN" dirty="0"/>
              <a:t>Deﬁne the counterfactual value at nonterminal history h as:</a:t>
            </a:r>
            <a:endParaRPr lang="zh-CN" altLang="en-US" dirty="0"/>
          </a:p>
        </p:txBody>
      </p:sp>
      <p:sp>
        <p:nvSpPr>
          <p:cNvPr id="9" name="矩形 8"/>
          <p:cNvSpPr/>
          <p:nvPr/>
        </p:nvSpPr>
        <p:spPr>
          <a:xfrm>
            <a:off x="768108" y="3142244"/>
            <a:ext cx="6096000" cy="677108"/>
          </a:xfrm>
          <a:prstGeom prst="rect">
            <a:avLst/>
          </a:prstGeom>
        </p:spPr>
        <p:txBody>
          <a:bodyPr>
            <a:spAutoFit/>
          </a:bodyPr>
          <a:lstStyle/>
          <a:p>
            <a:r>
              <a:rPr lang="en-US" altLang="zh-CN" dirty="0"/>
              <a:t>The counterfactual regret of not taking action a at history h is deﬁned as:</a:t>
            </a:r>
            <a:endParaRPr lang="zh-CN" altLang="en-US" dirty="0"/>
          </a:p>
        </p:txBody>
      </p:sp>
      <p:sp>
        <p:nvSpPr>
          <p:cNvPr id="11" name="矩形 10"/>
          <p:cNvSpPr/>
          <p:nvPr/>
        </p:nvSpPr>
        <p:spPr>
          <a:xfrm>
            <a:off x="772359" y="4488736"/>
            <a:ext cx="6096000" cy="677108"/>
          </a:xfrm>
          <a:prstGeom prst="rect">
            <a:avLst/>
          </a:prstGeom>
        </p:spPr>
        <p:txBody>
          <a:bodyPr>
            <a:spAutoFit/>
          </a:bodyPr>
          <a:lstStyle/>
          <a:p>
            <a:r>
              <a:rPr lang="en-US" altLang="zh-CN" dirty="0"/>
              <a:t>The counterfactual regret of not taking action a at information set I is then:</a:t>
            </a:r>
            <a:endParaRPr lang="zh-CN" altLang="en-US" dirty="0"/>
          </a:p>
        </p:txBody>
      </p:sp>
      <p:pic>
        <p:nvPicPr>
          <p:cNvPr id="12" name="图片 11"/>
          <p:cNvPicPr>
            <a:picLocks noChangeAspect="1"/>
          </p:cNvPicPr>
          <p:nvPr/>
        </p:nvPicPr>
        <p:blipFill>
          <a:blip r:embed="rId5"/>
          <a:stretch>
            <a:fillRect/>
          </a:stretch>
        </p:blipFill>
        <p:spPr>
          <a:xfrm>
            <a:off x="1644925" y="2248854"/>
            <a:ext cx="4320914" cy="769687"/>
          </a:xfrm>
          <a:prstGeom prst="rect">
            <a:avLst/>
          </a:prstGeom>
        </p:spPr>
      </p:pic>
      <p:pic>
        <p:nvPicPr>
          <p:cNvPr id="13" name="图片 12"/>
          <p:cNvPicPr>
            <a:picLocks noChangeAspect="1"/>
          </p:cNvPicPr>
          <p:nvPr/>
        </p:nvPicPr>
        <p:blipFill>
          <a:blip r:embed="rId6"/>
          <a:stretch>
            <a:fillRect/>
          </a:stretch>
        </p:blipFill>
        <p:spPr>
          <a:xfrm>
            <a:off x="2010716" y="3880337"/>
            <a:ext cx="3589331" cy="441998"/>
          </a:xfrm>
          <a:prstGeom prst="rect">
            <a:avLst/>
          </a:prstGeom>
        </p:spPr>
      </p:pic>
      <p:pic>
        <p:nvPicPr>
          <p:cNvPr id="14" name="图片 13"/>
          <p:cNvPicPr>
            <a:picLocks noChangeAspect="1"/>
          </p:cNvPicPr>
          <p:nvPr/>
        </p:nvPicPr>
        <p:blipFill>
          <a:blip r:embed="rId7"/>
          <a:stretch>
            <a:fillRect/>
          </a:stretch>
        </p:blipFill>
        <p:spPr>
          <a:xfrm>
            <a:off x="1939552" y="5325564"/>
            <a:ext cx="2301439" cy="701101"/>
          </a:xfrm>
          <a:prstGeom prst="rect">
            <a:avLst/>
          </a:prstGeom>
        </p:spPr>
      </p:pic>
    </p:spTree>
    <p:extLst>
      <p:ext uri="{BB962C8B-B14F-4D97-AF65-F5344CB8AC3E}">
        <p14:creationId xmlns:p14="http://schemas.microsoft.com/office/powerpoint/2010/main" val="535156300"/>
      </p:ext>
    </p:extLst>
  </p:cSld>
  <p:clrMapOvr>
    <a:masterClrMapping/>
  </p:clrMapOvr>
  <mc:AlternateContent xmlns:mc="http://schemas.openxmlformats.org/markup-compatibility/2006" xmlns:p14="http://schemas.microsoft.com/office/powerpoint/2010/main">
    <mc:Choice Requires="p14">
      <p:transition p14:dur="0" advTm="61007"/>
    </mc:Choice>
    <mc:Fallback xmlns="">
      <p:transition advTm="61007"/>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f"/>
  <p:tag name="KSO_WM_UNIT_INDEX" val="1_1_1"/>
  <p:tag name="KSO_WM_UNIT_ID" val="diagram160231_2*l_h_f*1_1_1"/>
  <p:tag name="KSO_WM_UNIT_CLEAR" val="1"/>
  <p:tag name="KSO_WM_UNIT_LAYERLEVEL" val="1_1_1"/>
  <p:tag name="KSO_WM_UNIT_VALUE" val="30"/>
  <p:tag name="KSO_WM_UNIT_HIGHLIGHT" val="0"/>
  <p:tag name="KSO_WM_UNIT_COMPATIBLE" val="0"/>
  <p:tag name="KSO_WM_UNIT_PRESET_TEXT_INDEX" val="4"/>
  <p:tag name="KSO_WM_UNIT_PRESET_TEXT_LEN" val="12"/>
  <p:tag name="KSO_WM_DIAGRAM_GROUP_CODE" val="l1-1"/>
  <p:tag name="KSO_WM_UNIT_FILL_FORE_SCHEMECOLOR_INDEX" val="14"/>
  <p:tag name="KSO_WM_UNIT_FILL_TYPE" val="1"/>
  <p:tag name="KSO_WM_UNIT_LINE_FORE_SCHEMECOLOR_INDEX" val="6"/>
  <p:tag name="KSO_WM_UNIT_LINE_FILL_TYPE" val="2"/>
  <p:tag name="KSO_WM_UNIT_TEXT_FILL_FORE_SCHEMECOLOR_INDEX" val="5"/>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i"/>
  <p:tag name="KSO_WM_UNIT_INDEX" val="1_1"/>
  <p:tag name="KSO_WM_UNIT_ID" val="diagram160231_2*l_i*1_1"/>
  <p:tag name="KSO_WM_UNIT_CLEAR" val="1"/>
  <p:tag name="KSO_WM_UNIT_LAYERLEVEL" val="1_1"/>
  <p:tag name="KSO_WM_DIAGRAM_GROUP_CODE" val="l1-1"/>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f"/>
  <p:tag name="KSO_WM_UNIT_INDEX" val="1_1_1"/>
  <p:tag name="KSO_WM_UNIT_ID" val="diagram160231_2*l_h_f*1_1_1"/>
  <p:tag name="KSO_WM_UNIT_CLEAR" val="1"/>
  <p:tag name="KSO_WM_UNIT_LAYERLEVEL" val="1_1_1"/>
  <p:tag name="KSO_WM_UNIT_VALUE" val="30"/>
  <p:tag name="KSO_WM_UNIT_HIGHLIGHT" val="0"/>
  <p:tag name="KSO_WM_UNIT_COMPATIBLE" val="0"/>
  <p:tag name="KSO_WM_UNIT_PRESET_TEXT_INDEX" val="4"/>
  <p:tag name="KSO_WM_UNIT_PRESET_TEXT_LEN" val="12"/>
  <p:tag name="KSO_WM_DIAGRAM_GROUP_CODE" val="l1-1"/>
  <p:tag name="KSO_WM_UNIT_FILL_FORE_SCHEMECOLOR_INDEX" val="14"/>
  <p:tag name="KSO_WM_UNIT_FILL_TYPE" val="1"/>
  <p:tag name="KSO_WM_UNIT_LINE_FORE_SCHEMECOLOR_INDEX" val="6"/>
  <p:tag name="KSO_WM_UNIT_LINE_FILL_TYPE" val="2"/>
  <p:tag name="KSO_WM_UNIT_TEXT_FILL_FORE_SCHEMECOLOR_INDEX" val="5"/>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i"/>
  <p:tag name="KSO_WM_UNIT_INDEX" val="1_1"/>
  <p:tag name="KSO_WM_UNIT_ID" val="diagram160231_2*l_i*1_1"/>
  <p:tag name="KSO_WM_UNIT_CLEAR" val="1"/>
  <p:tag name="KSO_WM_UNIT_LAYERLEVEL" val="1_1"/>
  <p:tag name="KSO_WM_DIAGRAM_GROUP_CODE" val="l1-1"/>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f"/>
  <p:tag name="KSO_WM_UNIT_INDEX" val="1_1_1"/>
  <p:tag name="KSO_WM_UNIT_ID" val="diagram160231_2*l_h_f*1_1_1"/>
  <p:tag name="KSO_WM_UNIT_CLEAR" val="1"/>
  <p:tag name="KSO_WM_UNIT_LAYERLEVEL" val="1_1_1"/>
  <p:tag name="KSO_WM_UNIT_VALUE" val="30"/>
  <p:tag name="KSO_WM_UNIT_HIGHLIGHT" val="0"/>
  <p:tag name="KSO_WM_UNIT_COMPATIBLE" val="0"/>
  <p:tag name="KSO_WM_UNIT_PRESET_TEXT_INDEX" val="4"/>
  <p:tag name="KSO_WM_UNIT_PRESET_TEXT_LEN" val="12"/>
  <p:tag name="KSO_WM_DIAGRAM_GROUP_CODE" val="l1-1"/>
  <p:tag name="KSO_WM_UNIT_FILL_FORE_SCHEMECOLOR_INDEX" val="14"/>
  <p:tag name="KSO_WM_UNIT_FILL_TYPE" val="1"/>
  <p:tag name="KSO_WM_UNIT_LINE_FORE_SCHEMECOLOR_INDEX" val="6"/>
  <p:tag name="KSO_WM_UNIT_LINE_FILL_TYPE" val="2"/>
  <p:tag name="KSO_WM_UNIT_TEXT_FILL_FORE_SCHEMECOLOR_INDEX" val="5"/>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i"/>
  <p:tag name="KSO_WM_UNIT_INDEX" val="1_1"/>
  <p:tag name="KSO_WM_UNIT_ID" val="diagram160231_2*l_i*1_1"/>
  <p:tag name="KSO_WM_UNIT_CLEAR" val="1"/>
  <p:tag name="KSO_WM_UNIT_LAYERLEVEL" val="1_1"/>
  <p:tag name="KSO_WM_DIAGRAM_GROUP_CODE" val="l1-1"/>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f"/>
  <p:tag name="KSO_WM_UNIT_INDEX" val="1_1_1"/>
  <p:tag name="KSO_WM_UNIT_ID" val="diagram160231_2*l_h_f*1_1_1"/>
  <p:tag name="KSO_WM_UNIT_CLEAR" val="1"/>
  <p:tag name="KSO_WM_UNIT_LAYERLEVEL" val="1_1_1"/>
  <p:tag name="KSO_WM_UNIT_VALUE" val="30"/>
  <p:tag name="KSO_WM_UNIT_HIGHLIGHT" val="0"/>
  <p:tag name="KSO_WM_UNIT_COMPATIBLE" val="0"/>
  <p:tag name="KSO_WM_UNIT_PRESET_TEXT_INDEX" val="4"/>
  <p:tag name="KSO_WM_UNIT_PRESET_TEXT_LEN" val="12"/>
  <p:tag name="KSO_WM_DIAGRAM_GROUP_CODE" val="l1-1"/>
  <p:tag name="KSO_WM_UNIT_FILL_FORE_SCHEMECOLOR_INDEX" val="14"/>
  <p:tag name="KSO_WM_UNIT_FILL_TYPE" val="1"/>
  <p:tag name="KSO_WM_UNIT_LINE_FORE_SCHEMECOLOR_INDEX" val="6"/>
  <p:tag name="KSO_WM_UNIT_LINE_FILL_TYPE" val="2"/>
  <p:tag name="KSO_WM_UNIT_TEXT_FILL_FORE_SCHEMECOLOR_INDEX" val="5"/>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i"/>
  <p:tag name="KSO_WM_UNIT_INDEX" val="1_1"/>
  <p:tag name="KSO_WM_UNIT_ID" val="diagram160231_2*l_i*1_1"/>
  <p:tag name="KSO_WM_UNIT_CLEAR" val="1"/>
  <p:tag name="KSO_WM_UNIT_LAYERLEVEL" val="1_1"/>
  <p:tag name="KSO_WM_DIAGRAM_GROUP_CODE" val="l1-1"/>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f"/>
  <p:tag name="KSO_WM_UNIT_INDEX" val="1_1_1"/>
  <p:tag name="KSO_WM_UNIT_ID" val="diagram160231_2*l_h_f*1_1_1"/>
  <p:tag name="KSO_WM_UNIT_CLEAR" val="1"/>
  <p:tag name="KSO_WM_UNIT_LAYERLEVEL" val="1_1_1"/>
  <p:tag name="KSO_WM_UNIT_VALUE" val="30"/>
  <p:tag name="KSO_WM_UNIT_HIGHLIGHT" val="0"/>
  <p:tag name="KSO_WM_UNIT_COMPATIBLE" val="0"/>
  <p:tag name="KSO_WM_UNIT_PRESET_TEXT_INDEX" val="4"/>
  <p:tag name="KSO_WM_UNIT_PRESET_TEXT_LEN" val="12"/>
  <p:tag name="KSO_WM_DIAGRAM_GROUP_CODE" val="l1-1"/>
  <p:tag name="KSO_WM_UNIT_FILL_FORE_SCHEMECOLOR_INDEX" val="14"/>
  <p:tag name="KSO_WM_UNIT_FILL_TYPE" val="1"/>
  <p:tag name="KSO_WM_UNIT_LINE_FORE_SCHEMECOLOR_INDEX" val="6"/>
  <p:tag name="KSO_WM_UNIT_LINE_FILL_TYPE" val="2"/>
  <p:tag name="KSO_WM_UNIT_TEXT_FILL_FORE_SCHEMECOLOR_INDEX" val="5"/>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i"/>
  <p:tag name="KSO_WM_UNIT_INDEX" val="1_1"/>
  <p:tag name="KSO_WM_UNIT_ID" val="diagram160231_2*l_i*1_1"/>
  <p:tag name="KSO_WM_UNIT_CLEAR" val="1"/>
  <p:tag name="KSO_WM_UNIT_LAYERLEVEL" val="1_1"/>
  <p:tag name="KSO_WM_DIAGRAM_GROUP_CODE" val="l1-1"/>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f"/>
  <p:tag name="KSO_WM_UNIT_INDEX" val="1_1_1"/>
  <p:tag name="KSO_WM_UNIT_ID" val="diagram160231_2*l_h_f*1_1_1"/>
  <p:tag name="KSO_WM_UNIT_CLEAR" val="1"/>
  <p:tag name="KSO_WM_UNIT_LAYERLEVEL" val="1_1_1"/>
  <p:tag name="KSO_WM_UNIT_VALUE" val="30"/>
  <p:tag name="KSO_WM_UNIT_HIGHLIGHT" val="0"/>
  <p:tag name="KSO_WM_UNIT_COMPATIBLE" val="0"/>
  <p:tag name="KSO_WM_UNIT_PRESET_TEXT_INDEX" val="4"/>
  <p:tag name="KSO_WM_UNIT_PRESET_TEXT_LEN" val="12"/>
  <p:tag name="KSO_WM_DIAGRAM_GROUP_CODE" val="l1-1"/>
  <p:tag name="KSO_WM_UNIT_FILL_FORE_SCHEMECOLOR_INDEX" val="14"/>
  <p:tag name="KSO_WM_UNIT_FILL_TYPE" val="1"/>
  <p:tag name="KSO_WM_UNIT_LINE_FORE_SCHEMECOLOR_INDEX" val="6"/>
  <p:tag name="KSO_WM_UNIT_LINE_FILL_TYPE" val="2"/>
  <p:tag name="KSO_WM_UNIT_TEXT_FILL_FORE_SCHEMECOLOR_INDEX" val="5"/>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h_a"/>
  <p:tag name="KSO_WM_UNIT_INDEX" val="1_1_1"/>
  <p:tag name="KSO_WM_UNIT_ID" val="diagram160231_2*l_h_a*1_1_1"/>
  <p:tag name="KSO_WM_UNIT_CLEAR" val="1"/>
  <p:tag name="KSO_WM_UNIT_LAYERLEVEL" val="1_1_1"/>
  <p:tag name="KSO_WM_UNIT_VALUE" val="12"/>
  <p:tag name="KSO_WM_UNIT_HIGHLIGHT" val="0"/>
  <p:tag name="KSO_WM_UNIT_COMPATIBLE" val="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231"/>
  <p:tag name="KSO_WM_UNIT_TYPE" val="l_i"/>
  <p:tag name="KSO_WM_UNIT_INDEX" val="1_1"/>
  <p:tag name="KSO_WM_UNIT_ID" val="diagram160231_2*l_i*1_1"/>
  <p:tag name="KSO_WM_UNIT_CLEAR" val="1"/>
  <p:tag name="KSO_WM_UNIT_LAYERLEVEL" val="1_1"/>
  <p:tag name="KSO_WM_DIAGRAM_GROUP_CODE" val="l1-1"/>
  <p:tag name="KSO_WM_UNIT_FILL_FORE_SCHEMECOLOR_INDEX" val="6"/>
  <p:tag name="KSO_WM_UNIT_FILL_TYPE" val="1"/>
  <p:tag name="KSO_WM_UNIT_LINE_FORE_SCHEMECOLOR_INDEX" val="6"/>
  <p:tag name="KSO_WM_UNIT_LINE_FILL_TYPE" val="2"/>
  <p:tag name="KSO_WM_UNIT_TEXT_FILL_FORE_SCHEMECOLOR_INDEX" val="2"/>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9082</TotalTime>
  <Words>1400</Words>
  <Application>Microsoft Office PowerPoint</Application>
  <PresentationFormat>宽屏</PresentationFormat>
  <Paragraphs>173</Paragraphs>
  <Slides>18</Slides>
  <Notes>18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宋体</vt:lpstr>
      <vt:lpstr>微软雅黑</vt:lpstr>
      <vt:lpstr>Arial</vt:lpstr>
      <vt:lpstr>Calibri</vt:lpstr>
      <vt:lpstr>Calibri Light</vt:lpstr>
      <vt:lpstr>Eras Light ITC</vt:lpstr>
      <vt:lpstr>Segoe UI Semilight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第一PPT模板网-WWW.1PPT.COM</dc:subject>
  <dc:creator>第一PPT模板网-WWW.1PPT.COM</dc:creator>
  <dc:description>第一PPT模板网-WWW.1PPT.COM</dc:description>
  <cp:lastModifiedBy>wong cavan</cp:lastModifiedBy>
  <cp:revision>4307</cp:revision>
  <dcterms:created xsi:type="dcterms:W3CDTF">2015-04-07T16:28:00Z</dcterms:created>
  <dcterms:modified xsi:type="dcterms:W3CDTF">2019-11-21T04:21:04Z</dcterms:modified>
  <cp:category>第一PPT模板网-WWW.1PPT.COM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